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AD9035E-63AA-141E-75EB-53F1EE6C57F8}" v="516" dt="2026-06-30T12:27:05.3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Estimated Capability Level</c:v>
                </c:pt>
              </c:strCache>
            </c:strRef>
          </c:tx>
          <c:invertIfNegative val="1"/>
          <c:dPt>
            <c:idx val="0"/>
            <c:invertIfNegative val="1"/>
            <c:bubble3D val="0"/>
            <c:spPr>
              <a:solidFill>
                <a:srgbClr val="8B6FA8"/>
              </a:solidFill>
            </c:spPr>
            <c:extLst>
              <c:ext xmlns:c16="http://schemas.microsoft.com/office/drawing/2014/chart" uri="{C3380CC4-5D6E-409C-BE32-E72D297353CC}">
                <c16:uniqueId val="{00000001-CDED-42EE-8AA1-C11F380903D4}"/>
              </c:ext>
            </c:extLst>
          </c:dPt>
          <c:dPt>
            <c:idx val="1"/>
            <c:invertIfNegative val="1"/>
            <c:bubble3D val="0"/>
            <c:spPr>
              <a:solidFill>
                <a:srgbClr val="8B6FA8"/>
              </a:solidFill>
            </c:spPr>
            <c:extLst>
              <c:ext xmlns:c16="http://schemas.microsoft.com/office/drawing/2014/chart" uri="{C3380CC4-5D6E-409C-BE32-E72D297353CC}">
                <c16:uniqueId val="{00000003-CDED-42EE-8AA1-C11F380903D4}"/>
              </c:ext>
            </c:extLst>
          </c:dPt>
          <c:dPt>
            <c:idx val="2"/>
            <c:invertIfNegative val="1"/>
            <c:bubble3D val="0"/>
            <c:spPr>
              <a:solidFill>
                <a:srgbClr val="8B6FA8"/>
              </a:solidFill>
            </c:spPr>
            <c:extLst>
              <c:ext xmlns:c16="http://schemas.microsoft.com/office/drawing/2014/chart" uri="{C3380CC4-5D6E-409C-BE32-E72D297353CC}">
                <c16:uniqueId val="{00000005-CDED-42EE-8AA1-C11F380903D4}"/>
              </c:ext>
            </c:extLst>
          </c:dPt>
          <c:dPt>
            <c:idx val="3"/>
            <c:invertIfNegative val="1"/>
            <c:bubble3D val="0"/>
            <c:spPr>
              <a:solidFill>
                <a:srgbClr val="7BA8D9"/>
              </a:solidFill>
            </c:spPr>
            <c:extLst>
              <c:ext xmlns:c16="http://schemas.microsoft.com/office/drawing/2014/chart" uri="{C3380CC4-5D6E-409C-BE32-E72D297353CC}">
                <c16:uniqueId val="{00000007-CDED-42EE-8AA1-C11F380903D4}"/>
              </c:ext>
            </c:extLst>
          </c:dPt>
          <c:dPt>
            <c:idx val="4"/>
            <c:invertIfNegative val="1"/>
            <c:bubble3D val="0"/>
            <c:spPr>
              <a:solidFill>
                <a:srgbClr val="D394B5"/>
              </a:solidFill>
            </c:spPr>
            <c:extLst>
              <c:ext xmlns:c16="http://schemas.microsoft.com/office/drawing/2014/chart" uri="{C3380CC4-5D6E-409C-BE32-E72D297353CC}">
                <c16:uniqueId val="{00000009-CDED-42EE-8AA1-C11F380903D4}"/>
              </c:ext>
            </c:extLst>
          </c:dPt>
          <c:dPt>
            <c:idx val="5"/>
            <c:invertIfNegative val="1"/>
            <c:bubble3D val="0"/>
            <c:spPr>
              <a:solidFill>
                <a:srgbClr val="D394B5"/>
              </a:solidFill>
            </c:spPr>
            <c:extLst>
              <c:ext xmlns:c16="http://schemas.microsoft.com/office/drawing/2014/chart" uri="{C3380CC4-5D6E-409C-BE32-E72D297353CC}">
                <c16:uniqueId val="{0000000B-CDED-42EE-8AA1-C11F380903D4}"/>
              </c:ext>
            </c:extLst>
          </c:dPt>
          <c:cat>
            <c:strRef>
              <c:f>Sheet1!$A$2:$A$7</c:f>
              <c:strCache>
                <c:ptCount val="6"/>
                <c:pt idx="0">
                  <c:v>Competitive
Math</c:v>
                </c:pt>
                <c:pt idx="1">
                  <c:v>Code
Refactoring</c:v>
                </c:pt>
                <c:pt idx="2">
                  <c:v>Logic &amp;
Reasoning</c:v>
                </c:pt>
                <c:pt idx="3">
                  <c:v>Security
Audit</c:v>
                </c:pt>
                <c:pt idx="4">
                  <c:v>Common
Sense</c:v>
                </c:pt>
                <c:pt idx="5">
                  <c:v>Spatial
Reasoning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95</c:v>
                </c:pt>
                <c:pt idx="1">
                  <c:v>92</c:v>
                </c:pt>
                <c:pt idx="2">
                  <c:v>88</c:v>
                </c:pt>
                <c:pt idx="3">
                  <c:v>85</c:v>
                </c:pt>
                <c:pt idx="4">
                  <c:v>38</c:v>
                </c:pt>
                <c:pt idx="5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CDED-42EE-8AA1-C11F380903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rgbClr val="D0D1E5"/>
            </a:solidFill>
          </a:ln>
        </c:spPr>
        <c:txPr>
          <a:bodyPr/>
          <a:lstStyle/>
          <a:p>
            <a:pPr>
              <a:defRPr sz="750">
                <a:solidFill>
                  <a:srgbClr val="000000"/>
                </a:solidFill>
                <a:latin typeface="Segoe UI"/>
              </a:defRPr>
            </a:pPr>
            <a:endParaRPr lang="en-US"/>
          </a:p>
        </c:txPr>
        <c:crossAx val="-2113994440"/>
        <c:crosses val="autoZero"/>
        <c:auto val="1"/>
        <c:lblAlgn val="ctr"/>
        <c:lblOffset val="100"/>
        <c:noMultiLvlLbl val="0"/>
      </c:catAx>
      <c:valAx>
        <c:axId val="-2113994440"/>
        <c:scaling>
          <c:orientation val="minMax"/>
          <c:max val="100"/>
          <c:min val="0"/>
        </c:scaling>
        <c:delete val="0"/>
        <c:axPos val="l"/>
        <c:majorGridlines>
          <c:spPr>
            <a:ln w="9525">
              <a:solidFill>
                <a:srgbClr val="D5D6EA"/>
              </a:solidFill>
            </a:ln>
          </c:spPr>
        </c:majorGridlines>
        <c:title>
          <c:tx>
            <c:rich>
              <a:bodyPr/>
              <a:lstStyle/>
              <a:p>
                <a:r>
                  <a:rPr lang="en-US" sz="825">
                    <a:solidFill>
                      <a:srgbClr val="000000"/>
                    </a:solidFill>
                    <a:latin typeface="Segoe UI"/>
                  </a:rPr>
                  <a:t>Capability Score (0–100)</a:t>
                </a:r>
              </a:p>
            </c:rich>
          </c:tx>
          <c:overlay val="0"/>
        </c:title>
        <c:numFmt formatCode="0" sourceLinked="0"/>
        <c:majorTickMark val="out"/>
        <c:minorTickMark val="none"/>
        <c:tickLblPos val="nextTo"/>
        <c:spPr>
          <a:ln>
            <a:solidFill>
              <a:srgbClr val="D5D6EA"/>
            </a:solidFill>
          </a:ln>
        </c:spPr>
        <c:txPr>
          <a:bodyPr/>
          <a:lstStyle/>
          <a:p>
            <a:pPr>
              <a:defRPr sz="750">
                <a:solidFill>
                  <a:srgbClr val="000000"/>
                </a:solidFill>
                <a:latin typeface="Segoe UI"/>
              </a:defRPr>
            </a:pPr>
            <a:endParaRPr lang="en-US"/>
          </a:p>
        </c:txPr>
        <c:crossAx val="-2068027336"/>
        <c:crosses val="autoZero"/>
        <c:crossBetween val="between"/>
      </c:valAx>
    </c:plotArea>
    <c:plotVisOnly val="1"/>
    <c:dispBlanksAs val="gap"/>
    <c:showDLblsOverMax val="1"/>
  </c:chart>
  <c:txPr>
    <a:bodyPr/>
    <a:lstStyle/>
    <a:p>
      <a:pPr>
        <a:defRPr sz="1800"/>
      </a:pPr>
      <a:endParaRPr lang="en-US"/>
    </a:p>
  </c:txPr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6/30/2026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6/30/2026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6/30/2026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6/30/2026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karpathy.bearblog.dev/sequoia-ascent-2026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jukkan-my.sharepoint.com/personal/jukka_niiranen_info/Documents/Microsoft%20Copilot%20Chat%20Files/andrej-karpathy-from-vibe-coding-to-agentic-engineering-transcript.md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34.sv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jukkan-my.sharepoint.com/personal/jukka_niiranen_info/Documents/Microsoft%20Copilot%20Chat%20Files/andrej-karpathy-from-vibe-coding-to-agentic-engineering-transcript.md" TargetMode="External"/><Relationship Id="rId5" Type="http://schemas.openxmlformats.org/officeDocument/2006/relationships/image" Target="../media/image37.svg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jukkan-my.sharepoint.com/personal/jukka_niiranen_info/Documents/Microsoft%20Copilot%20Chat%20Files/andrej-karpathy-from-vibe-coding-to-agentic-engineering-transcript.md" TargetMode="Externa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jukkan-my.sharepoint.com/personal/jukka_niiranen_info/Documents/Microsoft%20Copilot%20Chat%20Files/andrej-karpathy-from-vibe-coding-to-agentic-engineering-transcript.md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hyperlink" Target="https://jukkan-my.sharepoint.com/personal/jukka_niiranen_info/Documents/Microsoft%20Copilot%20Chat%20Files/andrej-karpathy-from-vibe-coding-to-agentic-engineering-transcript.md" TargetMode="External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12" Type="http://schemas.openxmlformats.org/officeDocument/2006/relationships/image" Target="../media/image14.svg"/><Relationship Id="rId2" Type="http://schemas.openxmlformats.org/officeDocument/2006/relationships/image" Target="../media/image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7" Type="http://schemas.openxmlformats.org/officeDocument/2006/relationships/hyperlink" Target="https://jukkan-my.sharepoint.com/personal/jukka_niiranen_info/Documents/Microsoft%20Copilot%20Chat%20Files/andrej-karpathy-from-vibe-coding-to-agentic-engineering-transcript.md" TargetMode="External"/><Relationship Id="rId2" Type="http://schemas.openxmlformats.org/officeDocument/2006/relationships/image" Target="../media/image1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5" Type="http://schemas.openxmlformats.org/officeDocument/2006/relationships/image" Target="../media/image18.svg"/><Relationship Id="rId4" Type="http://schemas.openxmlformats.org/officeDocument/2006/relationships/image" Target="../media/image17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7" Type="http://schemas.openxmlformats.org/officeDocument/2006/relationships/image" Target="../media/image24.png"/><Relationship Id="rId2" Type="http://schemas.openxmlformats.org/officeDocument/2006/relationships/image" Target="../media/image20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hyperlink" Target="https://jukkan-my.sharepoint.com/personal/jukka_niiranen_info/Documents/Microsoft%20Copilot%20Chat%20Files/andrej-karpathy-from-vibe-coding-to-agentic-engineering-transcript.md" TargetMode="External"/><Relationship Id="rId4" Type="http://schemas.openxmlformats.org/officeDocument/2006/relationships/image" Target="../media/image22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hyperlink" Target="https://jukkan-my.sharepoint.com/personal/jukka_niiranen_info/Documents/Microsoft%20Copilot%20Chat%20Files/andrej-karpathy-from-vibe-coding-to-agentic-engineering-transcript.md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sv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jukkan-my.sharepoint.com/personal/jukka_niiranen_info/Documents/Microsoft%20Copilot%20Chat%20Files/andrej-karpathy-from-vibe-coding-to-agentic-engineering-transcript.md" TargetMode="External"/><Relationship Id="rId4" Type="http://schemas.openxmlformats.org/officeDocument/2006/relationships/image" Target="../media/image27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jukkan-my.sharepoint.com/personal/jukka_niiranen_info/Documents/Microsoft%20Copilot%20Chat%20Files/andrej-karpathy-from-vibe-coding-to-agentic-engineering-transcript.md" TargetMode="External"/><Relationship Id="rId2" Type="http://schemas.openxmlformats.org/officeDocument/2006/relationships/image" Target="../media/image28.sv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sv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jukkan-my.sharepoint.com/personal/jukka_niiranen_info/Documents/Microsoft%20Copilot%20Chat%20Files/andrej-karpathy-from-vibe-coding-to-agentic-engineering-transcript.md" TargetMode="External"/><Relationship Id="rId5" Type="http://schemas.openxmlformats.org/officeDocument/2006/relationships/image" Target="../media/image32.svg"/><Relationship Id="rId4" Type="http://schemas.openxmlformats.org/officeDocument/2006/relationships/image" Target="../media/image3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D0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7200" y="3799284"/>
            <a:ext cx="609600" cy="28575"/>
          </a:xfrm>
          <a:prstGeom prst="rect">
            <a:avLst/>
          </a:prstGeom>
          <a:solidFill>
            <a:srgbClr val="63109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457188" y="1997372"/>
            <a:ext cx="3413563" cy="215444"/>
          </a:xfrm>
          <a:prstGeom prst="rect">
            <a:avLst/>
          </a:prstGeom>
          <a:noFill/>
        </p:spPr>
        <p:txBody>
          <a:bodyPr wrap="none" lIns="0" tIns="0" rIns="0" bIns="0" anchor="t">
            <a:spAutoFit/>
          </a:bodyPr>
          <a:lstStyle/>
          <a:p>
            <a:pPr algn="l"/>
            <a:r>
              <a:rPr sz="1400" b="1" i="0">
                <a:solidFill>
                  <a:srgbClr val="63109E"/>
                </a:solidFill>
                <a:latin typeface="Segoe UI"/>
              </a:rPr>
              <a:t>Sequoia Ascent 2026 — Andrej Karpathy</a:t>
            </a:r>
            <a:endParaRPr lang="en-US" sz="1400" b="1" i="0">
              <a:solidFill>
                <a:srgbClr val="63109E"/>
              </a:solidFill>
              <a:latin typeface="Segoe UI"/>
              <a:cs typeface="Segoe U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188" y="2361099"/>
            <a:ext cx="6571341" cy="120771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r>
              <a:rPr sz="3850" b="0" i="0" dirty="0">
                <a:latin typeface="Georgia"/>
              </a:rPr>
              <a:t>From</a:t>
            </a:r>
            <a:r>
              <a:rPr sz="3850" b="0" i="0" dirty="0">
                <a:solidFill>
                  <a:srgbClr val="63109E"/>
                </a:solidFill>
                <a:latin typeface="Georgia"/>
              </a:rPr>
              <a:t> Vibe Coding</a:t>
            </a:r>
            <a:r>
              <a:rPr sz="3850" b="0" i="0">
                <a:latin typeface="Georgia"/>
              </a:rPr>
              <a:t> to</a:t>
            </a:r>
            <a:endParaRPr lang="en-US"/>
          </a:p>
          <a:p>
            <a:pPr algn="l"/>
            <a:r>
              <a:rPr sz="3850" b="0" i="0">
                <a:latin typeface="Georgia"/>
              </a:rPr>
              <a:t>Agentic </a:t>
            </a:r>
            <a:r>
              <a:rPr sz="3850" b="0" i="0" dirty="0">
                <a:latin typeface="Georgia"/>
              </a:rPr>
              <a:t>Engineering</a:t>
            </a:r>
            <a:endParaRPr/>
          </a:p>
        </p:txBody>
      </p:sp>
      <p:sp>
        <p:nvSpPr>
          <p:cNvPr id="7" name="TextBox 6"/>
          <p:cNvSpPr txBox="1"/>
          <p:nvPr/>
        </p:nvSpPr>
        <p:spPr>
          <a:xfrm>
            <a:off x="457188" y="4041028"/>
            <a:ext cx="6176063" cy="430887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400" b="0" i="0" dirty="0">
                <a:latin typeface="Segoe UI"/>
              </a:rPr>
              <a:t>What </a:t>
            </a:r>
            <a:r>
              <a:rPr sz="1400" b="0" i="0" dirty="0" err="1">
                <a:latin typeface="Segoe UI"/>
              </a:rPr>
              <a:t>Karpathy's</a:t>
            </a:r>
            <a:r>
              <a:rPr sz="1400" b="0" i="0" dirty="0">
                <a:latin typeface="Segoe UI"/>
              </a:rPr>
              <a:t> Talk at Sequoia Capital Means for Engineers Building Production AI Systems</a:t>
            </a:r>
            <a:endParaRPr lang="en-US" sz="1400" b="0" i="0">
              <a:latin typeface="Segoe UI"/>
              <a:cs typeface="Segoe U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188" y="6251071"/>
            <a:ext cx="1764908" cy="16192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l"/>
            <a:r>
              <a:rPr sz="843" b="0" i="0">
                <a:latin typeface="Segoe UI"/>
              </a:rPr>
              <a:t>Sequoia Capital — April 29, 2026</a:t>
            </a:r>
          </a:p>
        </p:txBody>
      </p:sp>
      <p:pic>
        <p:nvPicPr>
          <p:cNvPr id="10" name="Picture 9" descr="Andrej Karpathy - People in AI - AI Blog">
            <a:extLst>
              <a:ext uri="{FF2B5EF4-FFF2-40B4-BE49-F238E27FC236}">
                <a16:creationId xmlns:a16="http://schemas.microsoft.com/office/drawing/2014/main" id="{C9ED8FD6-E783-F5B8-EBA1-F1935D954C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4014" y="1344386"/>
            <a:ext cx="4176487" cy="4161972"/>
          </a:xfrm>
          <a:prstGeom prst="flowChartConnector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EEEED81-1D8B-3E5E-B932-8552C7378147}"/>
              </a:ext>
            </a:extLst>
          </p:cNvPr>
          <p:cNvSpPr txBox="1"/>
          <p:nvPr/>
        </p:nvSpPr>
        <p:spPr>
          <a:xfrm>
            <a:off x="457187" y="5855313"/>
            <a:ext cx="6176063" cy="215444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r>
              <a:rPr lang="en-US" sz="1400">
                <a:latin typeface="Segoe UI"/>
              </a:rPr>
              <a:t>Source: </a:t>
            </a:r>
            <a:r>
              <a:rPr lang="en-US" sz="1400">
                <a:ea typeface="+mn-lt"/>
                <a:cs typeface="+mn-lt"/>
                <a:hlinkClick r:id="rId4"/>
              </a:rPr>
              <a:t>https://karpathy.bearblog.dev/sequoia-ascent-2026/</a:t>
            </a:r>
            <a:r>
              <a:rPr lang="en-US" sz="1400">
                <a:ea typeface="+mn-lt"/>
                <a:cs typeface="+mn-lt"/>
              </a:rPr>
              <a:t> </a:t>
            </a:r>
            <a:endParaRPr lang="en-US">
              <a:ea typeface="+mn-lt"/>
              <a:cs typeface="+mn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571885" cy="6857828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4953000" y="2413850"/>
            <a:ext cx="5573486" cy="1159512"/>
          </a:xfrm>
          <a:prstGeom prst="roundRect">
            <a:avLst>
              <a:gd name="adj" fmla="val 15628"/>
            </a:avLst>
          </a:prstGeom>
          <a:solidFill>
            <a:srgbClr val="D4D0E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4952876" y="760195"/>
            <a:ext cx="6539493" cy="8362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2591" b="0" i="0">
                <a:latin typeface="Georgia"/>
              </a:rPr>
              <a:t>Ghosts, Not Animals — A Mental Model for LLM Behavior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52876" y="1702997"/>
            <a:ext cx="6769724" cy="918127"/>
          </a:xfrm>
          <a:prstGeom prst="rect">
            <a:avLst/>
          </a:prstGeom>
          <a:noFill/>
        </p:spPr>
        <p:txBody>
          <a:bodyPr wrap="square" lIns="0" tIns="0" rIns="0" bIns="121916">
            <a:spAutoFit/>
          </a:bodyPr>
          <a:lstStyle/>
          <a:p>
            <a:pPr algn="l"/>
            <a:r>
              <a:rPr sz="1266" b="0" i="0">
                <a:latin typeface="Segoe UI"/>
              </a:rPr>
              <a:t>LLMs are summoned statistical circuits shaped by data and reward, not intrinsic motivation — building an accurate mental model of what they are changes how you deploy and trust them.</a:t>
            </a:r>
            <a:r>
              <a:rPr sz="1055" b="0" i="0">
                <a:solidFill>
                  <a:srgbClr val="6F4699"/>
                </a:solidFill>
                <a:latin typeface="Segoe UI"/>
              </a:rPr>
              <a:t> </a:t>
            </a:r>
            <a:r>
              <a:rPr sz="1055" b="0" i="0">
                <a:solidFill>
                  <a:srgbClr val="6F4699"/>
                </a:solidFill>
                <a:latin typeface="Segoe UI"/>
                <a:hlinkClick r:id="rId3" tooltip="andrej-karpathy-from-vibe-coding-to-agentic-engineeri...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[1]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76243" y="2607450"/>
            <a:ext cx="5270350" cy="861774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r>
              <a:rPr sz="1400" b="0" i="1" dirty="0">
                <a:solidFill>
                  <a:srgbClr val="63109E"/>
                </a:solidFill>
                <a:latin typeface="Georgia"/>
              </a:rPr>
              <a:t>"We are not building animals. We are summoning ghosts." </a:t>
            </a:r>
            <a:endParaRPr lang="en-US" sz="1400" i="1">
              <a:solidFill>
                <a:srgbClr val="63109E"/>
              </a:solidFill>
              <a:latin typeface="Georgia"/>
            </a:endParaRPr>
          </a:p>
          <a:p>
            <a:endParaRPr lang="en-US" sz="1400" i="1" dirty="0">
              <a:solidFill>
                <a:srgbClr val="63109E"/>
              </a:solidFill>
              <a:latin typeface="Georgia"/>
            </a:endParaRPr>
          </a:p>
          <a:p>
            <a:pPr algn="l"/>
            <a:r>
              <a:rPr lang="en-US" sz="1400" i="1">
                <a:solidFill>
                  <a:srgbClr val="63109E"/>
                </a:solidFill>
                <a:latin typeface="Georgia"/>
              </a:rPr>
              <a:t>Jagged</a:t>
            </a:r>
            <a:r>
              <a:rPr sz="1400" b="0" i="1" dirty="0">
                <a:solidFill>
                  <a:srgbClr val="63109E"/>
                </a:solidFill>
                <a:latin typeface="Georgia"/>
              </a:rPr>
              <a:t> entities shaped by pre-training statistics and RL reward, not evolution or curiosity.</a:t>
            </a:r>
            <a:endParaRPr lang="en-US" sz="1400" b="0" i="1">
              <a:solidFill>
                <a:srgbClr val="63109E"/>
              </a:solidFill>
              <a:latin typeface="Georgi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633105" y="5948660"/>
            <a:ext cx="2177598" cy="16192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l"/>
            <a:r>
              <a:rPr sz="843" b="0" i="0">
                <a:latin typeface="Segoe UI"/>
              </a:rPr>
              <a:t>Sequoia Ascent 2026 — Andrej Karpathy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52876" y="3725670"/>
            <a:ext cx="6857828" cy="1891415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marL="174625" indent="-174625" algn="l">
              <a:lnSpc>
                <a:spcPts val="1583"/>
              </a:lnSpc>
              <a:spcBef>
                <a:spcPts val="0"/>
              </a:spcBef>
              <a:spcAft>
                <a:spcPts val="0"/>
              </a:spcAft>
              <a:buClr>
                <a:srgbClr val="7F659A"/>
              </a:buClr>
              <a:buSzPct val="100000"/>
              <a:buFont typeface="Segoe UI" charset="0"/>
              <a:buChar char="●"/>
            </a:pPr>
            <a:r>
              <a:rPr sz="1200" b="0" i="0">
                <a:solidFill>
                  <a:srgbClr val="000000"/>
                </a:solidFill>
                <a:latin typeface="Segoe UI"/>
              </a:rPr>
              <a:t>Negative prompting and frustration-driven iteration have no effect — LLMs have no intrinsic drive to satisfy you</a:t>
            </a:r>
            <a:endParaRPr lang="en-US" sz="1200" b="0" i="0">
              <a:solidFill>
                <a:srgbClr val="000000"/>
              </a:solidFill>
              <a:latin typeface="Segoe UI"/>
              <a:cs typeface="Segoe UI"/>
            </a:endParaRPr>
          </a:p>
          <a:p>
            <a:pPr marL="174625" indent="-174625" algn="l">
              <a:lnSpc>
                <a:spcPts val="1583"/>
              </a:lnSpc>
              <a:spcBef>
                <a:spcPts val="659"/>
              </a:spcBef>
              <a:spcAft>
                <a:spcPts val="0"/>
              </a:spcAft>
              <a:buClr>
                <a:srgbClr val="7F659A"/>
              </a:buClr>
              <a:buSzPct val="100000"/>
              <a:buFont typeface="Segoe UI" charset="0"/>
              <a:buChar char="●"/>
            </a:pPr>
            <a:r>
              <a:rPr sz="1200" b="0" i="0">
                <a:solidFill>
                  <a:srgbClr val="000000"/>
                </a:solidFill>
                <a:latin typeface="Segoe UI"/>
              </a:rPr>
              <a:t>Inside RL circuits: behavior is near-magical; outside: you're pulling teeth — and that friction is itself a diagnostic signal</a:t>
            </a:r>
            <a:endParaRPr sz="1200" b="0" i="0">
              <a:solidFill>
                <a:srgbClr val="000000"/>
              </a:solidFill>
              <a:latin typeface="Segoe UI"/>
              <a:cs typeface="Segoe UI"/>
            </a:endParaRPr>
          </a:p>
          <a:p>
            <a:pPr marL="174625" indent="-174625" algn="l">
              <a:lnSpc>
                <a:spcPts val="1583"/>
              </a:lnSpc>
              <a:spcBef>
                <a:spcPts val="659"/>
              </a:spcBef>
              <a:spcAft>
                <a:spcPts val="0"/>
              </a:spcAft>
              <a:buClr>
                <a:srgbClr val="7F659A"/>
              </a:buClr>
              <a:buSzPct val="100000"/>
              <a:buFont typeface="Segoe UI" charset="0"/>
              <a:buChar char="●"/>
            </a:pPr>
            <a:r>
              <a:rPr sz="1200" b="0" i="0">
                <a:solidFill>
                  <a:srgbClr val="000000"/>
                </a:solidFill>
                <a:latin typeface="Segoe UI"/>
              </a:rPr>
              <a:t>When you hit friction: ask if the task maps onto a verifiable domain — if not, fine-tune, add examples, or restructure</a:t>
            </a:r>
            <a:endParaRPr sz="1200" b="0" i="0">
              <a:solidFill>
                <a:srgbClr val="000000"/>
              </a:solidFill>
              <a:latin typeface="Segoe UI"/>
              <a:cs typeface="Segoe UI"/>
            </a:endParaRPr>
          </a:p>
          <a:p>
            <a:pPr marL="174625" indent="-174625" algn="l">
              <a:lnSpc>
                <a:spcPts val="1583"/>
              </a:lnSpc>
              <a:spcBef>
                <a:spcPts val="659"/>
              </a:spcBef>
              <a:spcAft>
                <a:spcPts val="0"/>
              </a:spcAft>
              <a:buClr>
                <a:srgbClr val="7F659A"/>
              </a:buClr>
              <a:buSzPct val="100000"/>
              <a:buFont typeface="Segoe UI" charset="0"/>
              <a:buChar char="●"/>
            </a:pPr>
            <a:r>
              <a:rPr sz="1200" b="0" i="0">
                <a:solidFill>
                  <a:srgbClr val="000000"/>
                </a:solidFill>
                <a:latin typeface="Segoe UI"/>
              </a:rPr>
              <a:t>Maintain enough human understanding to catch the "car-wash class" of errors — invisible to the model, embarrassing in production</a:t>
            </a:r>
            <a:endParaRPr sz="1200" b="0" i="0">
              <a:solidFill>
                <a:srgbClr val="000000"/>
              </a:solidFill>
              <a:latin typeface="Segoe UI"/>
              <a:cs typeface="Segoe U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1081682"/>
            <a:ext cx="11430000" cy="19050"/>
          </a:xfrm>
          <a:prstGeom prst="rect">
            <a:avLst/>
          </a:prstGeom>
          <a:solidFill>
            <a:srgbClr val="8B6FA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400"/>
          </a:p>
        </p:txBody>
      </p:sp>
      <p:sp>
        <p:nvSpPr>
          <p:cNvPr id="3" name="Rounded Rectangle 2"/>
          <p:cNvSpPr/>
          <p:nvPr/>
        </p:nvSpPr>
        <p:spPr>
          <a:xfrm>
            <a:off x="381000" y="1222623"/>
            <a:ext cx="3886200" cy="1422648"/>
          </a:xfrm>
          <a:prstGeom prst="roundRect">
            <a:avLst>
              <a:gd name="adj" fmla="val 10712"/>
            </a:avLst>
          </a:prstGeom>
          <a:solidFill>
            <a:srgbClr val="D4D0E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400"/>
          </a:p>
        </p:txBody>
      </p:sp>
      <p:pic>
        <p:nvPicPr>
          <p:cNvPr id="4" name="Picture 3" descr="image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48581" y="1387368"/>
            <a:ext cx="198071" cy="173324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81000" y="2782341"/>
            <a:ext cx="3886200" cy="1422648"/>
          </a:xfrm>
          <a:prstGeom prst="roundRect">
            <a:avLst>
              <a:gd name="adj" fmla="val 10712"/>
            </a:avLst>
          </a:prstGeom>
          <a:solidFill>
            <a:srgbClr val="D4D0E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400"/>
          </a:p>
        </p:txBody>
      </p:sp>
      <p:pic>
        <p:nvPicPr>
          <p:cNvPr id="6" name="Picture 5" descr="image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8566" y="2934668"/>
            <a:ext cx="198085" cy="198085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4541490" y="1494978"/>
            <a:ext cx="335160" cy="335160"/>
          </a:xfrm>
          <a:prstGeom prst="ellipse">
            <a:avLst/>
          </a:prstGeom>
          <a:solidFill>
            <a:srgbClr val="63109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400"/>
          </a:p>
        </p:txBody>
      </p:sp>
      <p:sp>
        <p:nvSpPr>
          <p:cNvPr id="8" name="Rectangle 7"/>
          <p:cNvSpPr/>
          <p:nvPr/>
        </p:nvSpPr>
        <p:spPr>
          <a:xfrm>
            <a:off x="4699545" y="1830139"/>
            <a:ext cx="19050" cy="565546"/>
          </a:xfrm>
          <a:prstGeom prst="rect">
            <a:avLst/>
          </a:prstGeom>
          <a:solidFill>
            <a:srgbClr val="8B6FA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400"/>
          </a:p>
        </p:txBody>
      </p:sp>
      <p:sp>
        <p:nvSpPr>
          <p:cNvPr id="9" name="Rounded Rectangle 8"/>
          <p:cNvSpPr/>
          <p:nvPr/>
        </p:nvSpPr>
        <p:spPr>
          <a:xfrm>
            <a:off x="5013870" y="1494978"/>
            <a:ext cx="6797129" cy="816917"/>
          </a:xfrm>
          <a:prstGeom prst="roundRect">
            <a:avLst>
              <a:gd name="adj" fmla="val 13991"/>
            </a:avLst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400"/>
          </a:p>
        </p:txBody>
      </p:sp>
      <p:sp>
        <p:nvSpPr>
          <p:cNvPr id="10" name="Oval 9"/>
          <p:cNvSpPr/>
          <p:nvPr/>
        </p:nvSpPr>
        <p:spPr>
          <a:xfrm>
            <a:off x="4541490" y="2395686"/>
            <a:ext cx="335160" cy="335160"/>
          </a:xfrm>
          <a:prstGeom prst="ellipse">
            <a:avLst/>
          </a:prstGeom>
          <a:solidFill>
            <a:srgbClr val="63109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400"/>
          </a:p>
        </p:txBody>
      </p:sp>
      <p:sp>
        <p:nvSpPr>
          <p:cNvPr id="11" name="Rectangle 10"/>
          <p:cNvSpPr/>
          <p:nvPr/>
        </p:nvSpPr>
        <p:spPr>
          <a:xfrm>
            <a:off x="4699545" y="2730847"/>
            <a:ext cx="19050" cy="565546"/>
          </a:xfrm>
          <a:prstGeom prst="rect">
            <a:avLst/>
          </a:prstGeom>
          <a:solidFill>
            <a:srgbClr val="8B6FA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400"/>
          </a:p>
        </p:txBody>
      </p:sp>
      <p:sp>
        <p:nvSpPr>
          <p:cNvPr id="12" name="Rounded Rectangle 11"/>
          <p:cNvSpPr/>
          <p:nvPr/>
        </p:nvSpPr>
        <p:spPr>
          <a:xfrm>
            <a:off x="5013870" y="2395686"/>
            <a:ext cx="6797129" cy="816917"/>
          </a:xfrm>
          <a:prstGeom prst="roundRect">
            <a:avLst>
              <a:gd name="adj" fmla="val 13991"/>
            </a:avLst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400"/>
          </a:p>
        </p:txBody>
      </p:sp>
      <p:sp>
        <p:nvSpPr>
          <p:cNvPr id="13" name="Oval 12"/>
          <p:cNvSpPr/>
          <p:nvPr/>
        </p:nvSpPr>
        <p:spPr>
          <a:xfrm>
            <a:off x="4541490" y="3296394"/>
            <a:ext cx="335160" cy="335160"/>
          </a:xfrm>
          <a:prstGeom prst="ellipse">
            <a:avLst/>
          </a:prstGeom>
          <a:solidFill>
            <a:srgbClr val="63109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400"/>
          </a:p>
        </p:txBody>
      </p:sp>
      <p:sp>
        <p:nvSpPr>
          <p:cNvPr id="14" name="Rectangle 13"/>
          <p:cNvSpPr/>
          <p:nvPr/>
        </p:nvSpPr>
        <p:spPr>
          <a:xfrm>
            <a:off x="4699545" y="3631555"/>
            <a:ext cx="19050" cy="565546"/>
          </a:xfrm>
          <a:prstGeom prst="rect">
            <a:avLst/>
          </a:prstGeom>
          <a:solidFill>
            <a:srgbClr val="8B6FA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400"/>
          </a:p>
        </p:txBody>
      </p:sp>
      <p:sp>
        <p:nvSpPr>
          <p:cNvPr id="15" name="Rounded Rectangle 14"/>
          <p:cNvSpPr/>
          <p:nvPr/>
        </p:nvSpPr>
        <p:spPr>
          <a:xfrm>
            <a:off x="5013870" y="3296394"/>
            <a:ext cx="6797129" cy="816917"/>
          </a:xfrm>
          <a:prstGeom prst="roundRect">
            <a:avLst>
              <a:gd name="adj" fmla="val 13991"/>
            </a:avLst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400"/>
          </a:p>
        </p:txBody>
      </p:sp>
      <p:sp>
        <p:nvSpPr>
          <p:cNvPr id="16" name="Oval 15"/>
          <p:cNvSpPr/>
          <p:nvPr/>
        </p:nvSpPr>
        <p:spPr>
          <a:xfrm>
            <a:off x="4541490" y="4197101"/>
            <a:ext cx="335160" cy="335160"/>
          </a:xfrm>
          <a:prstGeom prst="ellipse">
            <a:avLst/>
          </a:prstGeom>
          <a:solidFill>
            <a:srgbClr val="63109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400"/>
          </a:p>
        </p:txBody>
      </p:sp>
      <p:pic>
        <p:nvPicPr>
          <p:cNvPr id="17" name="Picture 16" descr="imag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9428" y="4532149"/>
            <a:ext cx="19049" cy="565532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>
          <a:xfrm>
            <a:off x="5013870" y="4197101"/>
            <a:ext cx="6797129" cy="816917"/>
          </a:xfrm>
          <a:prstGeom prst="roundRect">
            <a:avLst>
              <a:gd name="adj" fmla="val 13991"/>
            </a:avLst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400"/>
          </a:p>
        </p:txBody>
      </p:sp>
      <p:sp>
        <p:nvSpPr>
          <p:cNvPr id="19" name="Rounded Rectangle 18"/>
          <p:cNvSpPr/>
          <p:nvPr/>
        </p:nvSpPr>
        <p:spPr>
          <a:xfrm>
            <a:off x="373743" y="6041252"/>
            <a:ext cx="11430000" cy="588147"/>
          </a:xfrm>
          <a:prstGeom prst="roundRect">
            <a:avLst>
              <a:gd name="adj" fmla="val 30855"/>
            </a:avLst>
          </a:prstGeom>
          <a:solidFill>
            <a:srgbClr val="63109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20" name="Picture 19" descr="image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85045" y="6243712"/>
            <a:ext cx="125645" cy="182756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80990" y="304792"/>
            <a:ext cx="8638810" cy="30479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l"/>
            <a:r>
              <a:rPr sz="2015" b="0" i="0">
                <a:latin typeface="Georgia"/>
              </a:rPr>
              <a:t>The Future Stack — Agent-Native Infrastructure and Personal Knowledge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80990" y="685634"/>
            <a:ext cx="11097653" cy="215444"/>
          </a:xfrm>
          <a:prstGeom prst="rect">
            <a:avLst/>
          </a:prstGeom>
          <a:noFill/>
        </p:spPr>
        <p:txBody>
          <a:bodyPr wrap="none" lIns="0" tIns="0" rIns="0" bIns="0" anchor="t">
            <a:spAutoFit/>
          </a:bodyPr>
          <a:lstStyle/>
          <a:p>
            <a:pPr algn="l"/>
            <a:r>
              <a:rPr sz="1200" b="0" i="1">
                <a:solidFill>
                  <a:srgbClr val="3A1A5E"/>
                </a:solidFill>
                <a:latin typeface="Segoe UI"/>
              </a:rPr>
              <a:t>The next platform shift is from </a:t>
            </a:r>
            <a:r>
              <a:rPr sz="1400" b="0" i="1">
                <a:solidFill>
                  <a:srgbClr val="3A1A5E"/>
                </a:solidFill>
                <a:latin typeface="Segoe UI"/>
              </a:rPr>
              <a:t>human</a:t>
            </a:r>
            <a:r>
              <a:rPr sz="1200" b="0" i="1">
                <a:solidFill>
                  <a:srgbClr val="3A1A5E"/>
                </a:solidFill>
                <a:latin typeface="Segoe UI"/>
              </a:rPr>
              <a:t>-readable software infrastructure to agent-first infrastructure, with personal knowledge bases as the new personal compute layer.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1413789" y="692182"/>
            <a:ext cx="176330" cy="184666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l"/>
            <a:r>
              <a:rPr sz="1200" b="0" i="0">
                <a:solidFill>
                  <a:srgbClr val="6F4699"/>
                </a:solidFill>
                <a:latin typeface="Segoe UI"/>
                <a:hlinkClick r:id="rId6" tooltip="andrej-karpathy-from-vibe-coding-to-agentic-engineeri...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[1]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48566" y="1679632"/>
            <a:ext cx="726161" cy="16158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l"/>
            <a:r>
              <a:rPr sz="1050" b="0" i="0">
                <a:solidFill>
                  <a:srgbClr val="63109E"/>
                </a:solidFill>
                <a:latin typeface="Georgia"/>
              </a:rPr>
              <a:t>Today's Gap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48566" y="1883372"/>
            <a:ext cx="3472370" cy="48474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050" b="0" i="0">
                <a:latin typeface="Segoe UI"/>
              </a:rPr>
              <a:t>Frameworks, docs, and deployment UIs are designed for human eyes and hands — every settings menu and DNS config screen is friction for agents.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48566" y="3239311"/>
            <a:ext cx="719749" cy="16158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l"/>
            <a:r>
              <a:rPr sz="1050" b="0" i="0">
                <a:solidFill>
                  <a:srgbClr val="63109E"/>
                </a:solidFill>
                <a:latin typeface="Georgia"/>
              </a:rPr>
              <a:t>Target State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48566" y="3443052"/>
            <a:ext cx="3433378" cy="48474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050" b="0" i="0">
                <a:latin typeface="Segoe UI"/>
              </a:rPr>
              <a:t>Give a prompt, the model builds the app and deploys it without human touch — Karpathy's test for truly agent-native infrastructure.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495687" y="1222592"/>
            <a:ext cx="2260234" cy="161583"/>
          </a:xfrm>
          <a:prstGeom prst="rect">
            <a:avLst/>
          </a:prstGeom>
          <a:noFill/>
        </p:spPr>
        <p:txBody>
          <a:bodyPr wrap="none" lIns="0" tIns="0" rIns="0" bIns="0" anchor="t">
            <a:spAutoFit/>
          </a:bodyPr>
          <a:lstStyle/>
          <a:p>
            <a:pPr algn="l"/>
            <a:r>
              <a:rPr sz="1050" b="1" i="0">
                <a:solidFill>
                  <a:srgbClr val="63109E"/>
                </a:solidFill>
                <a:latin typeface="Georgia"/>
              </a:rPr>
              <a:t>The Agent-Native Design Pattern</a:t>
            </a:r>
            <a:endParaRPr lang="en-US" sz="1050" b="1" i="0">
              <a:solidFill>
                <a:srgbClr val="63109E"/>
              </a:solidFill>
              <a:latin typeface="Georgia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679485" y="1586319"/>
            <a:ext cx="60914" cy="16927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l"/>
            <a:r>
              <a:rPr sz="1100" b="0" i="0">
                <a:solidFill>
                  <a:srgbClr val="FFFFFF"/>
                </a:solidFill>
                <a:latin typeface="Georgia"/>
              </a:rPr>
              <a:t>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166141" y="1601499"/>
            <a:ext cx="1187826" cy="21544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l"/>
            <a:r>
              <a:rPr sz="1400" b="0" i="0">
                <a:solidFill>
                  <a:srgbClr val="63109E"/>
                </a:solidFill>
                <a:latin typeface="Georgia"/>
              </a:rPr>
              <a:t>Define Context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166141" y="1829944"/>
            <a:ext cx="6362094" cy="32316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050" b="0" i="0">
                <a:latin typeface="Segoe UI"/>
              </a:rPr>
              <a:t>Sensors + actuators model: decompose workloads into what agents can observe and what they can change. Design APIs accordingly.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670556" y="2487004"/>
            <a:ext cx="78548" cy="16927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l"/>
            <a:r>
              <a:rPr sz="1100" b="0" i="0">
                <a:solidFill>
                  <a:srgbClr val="FFFFFF"/>
                </a:solidFill>
                <a:latin typeface="Georgia"/>
              </a:rPr>
              <a:t>2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166141" y="2502184"/>
            <a:ext cx="998671" cy="21544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l"/>
            <a:r>
              <a:rPr sz="1400" b="0" i="0">
                <a:solidFill>
                  <a:srgbClr val="63109E"/>
                </a:solidFill>
                <a:latin typeface="Georgia"/>
              </a:rPr>
              <a:t>Define Tools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66141" y="2730630"/>
            <a:ext cx="6120552" cy="32316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050" b="0" i="0">
                <a:latin typeface="Segoe UI"/>
              </a:rPr>
              <a:t>LLM knowledge bases — a dynamic wiki compiled from raw documents, reordered and reframed by the model. A new primitive that couldn't exist before.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671002" y="3387689"/>
            <a:ext cx="78548" cy="16927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l"/>
            <a:r>
              <a:rPr sz="1100" b="0" i="0">
                <a:solidFill>
                  <a:srgbClr val="FFFFFF"/>
                </a:solidFill>
                <a:latin typeface="Georgia"/>
              </a:rPr>
              <a:t>3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166141" y="3402869"/>
            <a:ext cx="1766509" cy="21544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l"/>
            <a:r>
              <a:rPr sz="1400" b="0" i="0">
                <a:solidFill>
                  <a:srgbClr val="63109E"/>
                </a:solidFill>
                <a:latin typeface="Georgia"/>
              </a:rPr>
              <a:t>Define Feedback Loop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166141" y="3631315"/>
            <a:ext cx="6429065" cy="32316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050" b="0" i="0">
                <a:latin typeface="Segoe UI"/>
              </a:rPr>
              <a:t>Agent representation layer: agents handle inter-agent negotiation, scheduling, and coordination on behalf of people and organizations.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670109" y="4288375"/>
            <a:ext cx="80150" cy="16927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l"/>
            <a:r>
              <a:rPr sz="1100" b="0" i="0">
                <a:solidFill>
                  <a:srgbClr val="FFFFFF"/>
                </a:solidFill>
                <a:latin typeface="Georgia"/>
              </a:rPr>
              <a:t>4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166141" y="4303555"/>
            <a:ext cx="1410643" cy="21544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l"/>
            <a:r>
              <a:rPr sz="1400" b="0" i="0">
                <a:solidFill>
                  <a:srgbClr val="63109E"/>
                </a:solidFill>
                <a:latin typeface="Georgia"/>
              </a:rPr>
              <a:t>Define Guardrails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166141" y="4532000"/>
            <a:ext cx="6472373" cy="32316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050" b="0" i="0">
                <a:latin typeface="Segoe UI"/>
              </a:rPr>
              <a:t>Preserve human understanding: let agents work, but maintain enough comprehension to catch the errors that are invisible to the model.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904676" y="6263102"/>
            <a:ext cx="9536265" cy="184666"/>
          </a:xfrm>
          <a:prstGeom prst="rect">
            <a:avLst/>
          </a:prstGeom>
          <a:noFill/>
        </p:spPr>
        <p:txBody>
          <a:bodyPr wrap="none" lIns="0" tIns="0" rIns="0" bIns="0" anchor="t">
            <a:spAutoFit/>
          </a:bodyPr>
          <a:lstStyle/>
          <a:p>
            <a:pPr algn="l"/>
            <a:r>
              <a:rPr sz="1200" b="1" i="0">
                <a:solidFill>
                  <a:srgbClr val="FFFFFF"/>
                </a:solidFill>
                <a:latin typeface="Segoe UI"/>
              </a:rPr>
              <a:t>The pattern:</a:t>
            </a:r>
            <a:r>
              <a:rPr sz="1200" b="0" i="1" dirty="0">
                <a:solidFill>
                  <a:srgbClr val="FFFFFF"/>
                </a:solidFill>
                <a:latin typeface="Segoe UI"/>
              </a:rPr>
              <a:t> </a:t>
            </a:r>
            <a:r>
              <a:rPr sz="1100" b="0" i="1">
                <a:solidFill>
                  <a:srgbClr val="FFFFFF"/>
                </a:solidFill>
                <a:latin typeface="Microsoft YaHei"/>
              </a:rPr>
              <a:t>define context → define tools → define feedback loop → define guardrails → let agents work → preserve human understanding</a:t>
            </a:r>
            <a:endParaRPr lang="en-US" sz="1100" b="0" i="1">
              <a:solidFill>
                <a:srgbClr val="FFFFFF"/>
              </a:solidFill>
              <a:latin typeface="Microsoft YaHei"/>
              <a:ea typeface="Microsoft YaHe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15686" y="1814923"/>
            <a:ext cx="6934200" cy="708421"/>
          </a:xfrm>
          <a:prstGeom prst="roundRect">
            <a:avLst>
              <a:gd name="adj" fmla="val 13445"/>
            </a:avLst>
          </a:prstGeom>
          <a:solidFill>
            <a:srgbClr val="D4D0E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9809" y="0"/>
            <a:ext cx="4571885" cy="685782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0990" y="517752"/>
            <a:ext cx="5528975" cy="333366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l"/>
            <a:r>
              <a:rPr sz="2187" b="0" i="0">
                <a:latin typeface="Georgia"/>
              </a:rPr>
              <a:t>What Still Requires Human Understanding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0990" y="1817145"/>
            <a:ext cx="6811097" cy="661714"/>
          </a:xfrm>
          <a:prstGeom prst="rect">
            <a:avLst/>
          </a:prstGeom>
          <a:noFill/>
        </p:spPr>
        <p:txBody>
          <a:bodyPr wrap="square" lIns="152396" tIns="114297" rIns="152396" bIns="114297" anchor="t">
            <a:spAutoFit/>
          </a:bodyPr>
          <a:lstStyle/>
          <a:p>
            <a:pPr algn="l"/>
            <a:r>
              <a:rPr sz="1400" b="0" i="0">
                <a:latin typeface="Segoe UI"/>
              </a:rPr>
              <a:t>Thinking can be outsourced; understanding cannot — and understanding is what makes you an effective director of agents rather than a passive passenger.</a:t>
            </a:r>
            <a:r>
              <a:rPr sz="1200" b="0" i="0" dirty="0">
                <a:solidFill>
                  <a:srgbClr val="6F4699"/>
                </a:solidFill>
                <a:latin typeface="Segoe UI"/>
              </a:rPr>
              <a:t> </a:t>
            </a:r>
            <a:r>
              <a:rPr sz="1200" b="0" i="0" dirty="0">
                <a:solidFill>
                  <a:srgbClr val="6F4699"/>
                </a:solidFill>
                <a:latin typeface="Segoe UI"/>
                <a:hlinkClick r:id="rId3" tooltip="andrej-karpathy-from-vibe-coding-to-agentic-engineeri...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[1]</a:t>
            </a:r>
            <a:endParaRPr lang="en-US" sz="1200" b="0" i="0">
              <a:solidFill>
                <a:srgbClr val="6F4699"/>
              </a:solidFill>
              <a:latin typeface="Segoe UI"/>
              <a:cs typeface="Segoe U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0990" y="2746405"/>
            <a:ext cx="6543458" cy="553998"/>
          </a:xfrm>
          <a:prstGeom prst="rect">
            <a:avLst/>
          </a:prstGeom>
          <a:noFill/>
        </p:spPr>
        <p:txBody>
          <a:bodyPr wrap="none" lIns="0" tIns="0" rIns="0" bIns="0" anchor="t">
            <a:spAutoFit/>
          </a:bodyPr>
          <a:lstStyle/>
          <a:p>
            <a:r>
              <a:rPr b="0" i="1">
                <a:solidFill>
                  <a:srgbClr val="63109E"/>
                </a:solidFill>
                <a:latin typeface="Georgia"/>
              </a:rPr>
              <a:t>"You can outsource your thinking, but you can't outsource your</a:t>
            </a:r>
            <a:endParaRPr lang="en-US"/>
          </a:p>
          <a:p>
            <a:pPr algn="l"/>
            <a:r>
              <a:rPr b="0" i="1">
                <a:solidFill>
                  <a:srgbClr val="63109E"/>
                </a:solidFill>
                <a:latin typeface="Georgia"/>
              </a:rPr>
              <a:t>understanding."</a:t>
            </a:r>
            <a:endParaRPr/>
          </a:p>
        </p:txBody>
      </p:sp>
      <p:sp>
        <p:nvSpPr>
          <p:cNvPr id="7" name="TextBox 6"/>
          <p:cNvSpPr txBox="1"/>
          <p:nvPr/>
        </p:nvSpPr>
        <p:spPr>
          <a:xfrm>
            <a:off x="380990" y="6589349"/>
            <a:ext cx="1764908" cy="16192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l"/>
            <a:r>
              <a:rPr sz="843" b="0" i="0">
                <a:latin typeface="Segoe UI"/>
              </a:rPr>
              <a:t>Sequoia Capital — April 29, 2026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0990" y="3512902"/>
            <a:ext cx="6934026" cy="1979901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marL="174625" indent="-174625" algn="l">
              <a:lnSpc>
                <a:spcPts val="1583"/>
              </a:lnSpc>
              <a:spcBef>
                <a:spcPts val="0"/>
              </a:spcBef>
              <a:spcAft>
                <a:spcPts val="0"/>
              </a:spcAft>
              <a:buClr>
                <a:srgbClr val="7F659A"/>
              </a:buClr>
              <a:buSzPct val="100000"/>
              <a:buFont typeface="Segoe UI" charset="0"/>
              <a:buChar char="●"/>
            </a:pPr>
            <a:r>
              <a:rPr sz="1100" b="1" i="0">
                <a:solidFill>
                  <a:srgbClr val="6F4699"/>
                </a:solidFill>
                <a:latin typeface="Segoe UI"/>
              </a:rPr>
              <a:t>Agents simulate, not understand</a:t>
            </a:r>
            <a:r>
              <a:rPr sz="1200" b="0" i="0">
                <a:solidFill>
                  <a:srgbClr val="000000"/>
                </a:solidFill>
                <a:latin typeface="Segoe UI"/>
              </a:rPr>
              <a:t> — direction, judgment, and goal-setting remain irreducibly human</a:t>
            </a:r>
            <a:endParaRPr lang="en-US" sz="2400"/>
          </a:p>
          <a:p>
            <a:pPr marL="174625" indent="-174625" algn="l">
              <a:lnSpc>
                <a:spcPts val="1583"/>
              </a:lnSpc>
              <a:spcBef>
                <a:spcPts val="659"/>
              </a:spcBef>
              <a:spcAft>
                <a:spcPts val="0"/>
              </a:spcAft>
              <a:buClr>
                <a:srgbClr val="7F659A"/>
              </a:buClr>
              <a:buSzPct val="100000"/>
              <a:buFont typeface="Segoe UI" charset="0"/>
              <a:buChar char="●"/>
            </a:pPr>
            <a:r>
              <a:rPr sz="1100" b="1" i="0">
                <a:solidFill>
                  <a:srgbClr val="6F4699"/>
                </a:solidFill>
                <a:latin typeface="Segoe UI"/>
              </a:rPr>
              <a:t>Bottleneck is comprehension</a:t>
            </a:r>
            <a:r>
              <a:rPr sz="1200" b="0" i="0">
                <a:solidFill>
                  <a:srgbClr val="000000"/>
                </a:solidFill>
                <a:latin typeface="Segoe UI"/>
              </a:rPr>
              <a:t>: knowing why something is worth building and what the system must guarantee</a:t>
            </a:r>
            <a:endParaRPr sz="1200" b="0" i="0">
              <a:solidFill>
                <a:srgbClr val="000000"/>
              </a:solidFill>
              <a:latin typeface="Segoe UI"/>
              <a:cs typeface="Segoe UI"/>
            </a:endParaRPr>
          </a:p>
          <a:p>
            <a:pPr marL="174625" indent="-174625" algn="l">
              <a:lnSpc>
                <a:spcPts val="1583"/>
              </a:lnSpc>
              <a:spcBef>
                <a:spcPts val="659"/>
              </a:spcBef>
              <a:spcAft>
                <a:spcPts val="0"/>
              </a:spcAft>
              <a:buClr>
                <a:srgbClr val="7F659A"/>
              </a:buClr>
              <a:buSzPct val="100000"/>
              <a:buFont typeface="Segoe UI" charset="0"/>
              <a:buChar char="●"/>
            </a:pPr>
            <a:r>
              <a:rPr sz="1100" b="1" i="0" dirty="0">
                <a:solidFill>
                  <a:srgbClr val="6F4699"/>
                </a:solidFill>
                <a:latin typeface="Segoe UI"/>
              </a:rPr>
              <a:t>Learn to brief, evaluate, and override</a:t>
            </a:r>
            <a:r>
              <a:rPr sz="1200" b="0" i="0" dirty="0">
                <a:solidFill>
                  <a:srgbClr val="000000"/>
                </a:solidFill>
                <a:latin typeface="Segoe UI"/>
              </a:rPr>
              <a:t> — not to outperform agents line by line</a:t>
            </a:r>
            <a:endParaRPr sz="1200" b="0" i="0" dirty="0">
              <a:solidFill>
                <a:srgbClr val="000000"/>
              </a:solidFill>
              <a:latin typeface="Segoe UI"/>
              <a:cs typeface="Segoe UI"/>
            </a:endParaRPr>
          </a:p>
          <a:p>
            <a:pPr marL="174625" indent="-174625" algn="l">
              <a:lnSpc>
                <a:spcPts val="1583"/>
              </a:lnSpc>
              <a:spcBef>
                <a:spcPts val="659"/>
              </a:spcBef>
              <a:spcAft>
                <a:spcPts val="0"/>
              </a:spcAft>
              <a:buClr>
                <a:srgbClr val="7F659A"/>
              </a:buClr>
              <a:buSzPct val="100000"/>
              <a:buFont typeface="Segoe UI" charset="0"/>
              <a:buChar char="●"/>
            </a:pPr>
            <a:r>
              <a:rPr sz="1200" b="0" i="0">
                <a:solidFill>
                  <a:srgbClr val="000000"/>
                </a:solidFill>
                <a:latin typeface="Segoe UI"/>
              </a:rPr>
              <a:t>New core skills: </a:t>
            </a:r>
            <a:r>
              <a:rPr sz="1100" b="1" i="0">
                <a:solidFill>
                  <a:srgbClr val="6F4699"/>
                </a:solidFill>
                <a:latin typeface="Segoe UI"/>
              </a:rPr>
              <a:t>evals, guardrail design, spec authorship, taste</a:t>
            </a:r>
            <a:r>
              <a:rPr sz="1200" b="0" i="0">
                <a:solidFill>
                  <a:srgbClr val="000000"/>
                </a:solidFill>
                <a:latin typeface="Segoe UI"/>
              </a:rPr>
              <a:t>, and the systems understanding that catches what agents miss</a:t>
            </a:r>
            <a:endParaRPr sz="1200" b="0" i="0">
              <a:solidFill>
                <a:srgbClr val="000000"/>
              </a:solidFill>
              <a:latin typeface="Segoe UI"/>
              <a:cs typeface="Segoe UI"/>
            </a:endParaRPr>
          </a:p>
          <a:p>
            <a:pPr marL="174625" indent="-174625" algn="l">
              <a:lnSpc>
                <a:spcPts val="1583"/>
              </a:lnSpc>
              <a:spcBef>
                <a:spcPts val="659"/>
              </a:spcBef>
              <a:spcAft>
                <a:spcPts val="0"/>
              </a:spcAft>
              <a:buClr>
                <a:srgbClr val="7F659A"/>
              </a:buClr>
              <a:buSzPct val="100000"/>
              <a:buFont typeface="Segoe UI" charset="0"/>
              <a:buChar char="●"/>
            </a:pPr>
            <a:r>
              <a:rPr sz="1200" b="0" i="0">
                <a:solidFill>
                  <a:srgbClr val="000000"/>
                </a:solidFill>
                <a:latin typeface="Segoe UI"/>
              </a:rPr>
              <a:t>Knowledge base as a tool for preserving understanding — synthetic insight generation across a personal wiki corpus</a:t>
            </a:r>
            <a:endParaRPr sz="1200" b="0" i="0">
              <a:solidFill>
                <a:srgbClr val="000000"/>
              </a:solidFill>
              <a:latin typeface="Segoe UI"/>
              <a:cs typeface="Segoe U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9809" y="0"/>
            <a:ext cx="4571885" cy="68578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188" y="1307273"/>
            <a:ext cx="4658947" cy="39051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l"/>
            <a:r>
              <a:rPr sz="2591" b="0" i="0">
                <a:latin typeface="Georgia"/>
              </a:rPr>
              <a:t>The December Inflection Point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85762" y="1834856"/>
            <a:ext cx="6114748" cy="521927"/>
          </a:xfrm>
          <a:prstGeom prst="rect">
            <a:avLst/>
          </a:prstGeom>
          <a:noFill/>
        </p:spPr>
        <p:txBody>
          <a:bodyPr wrap="square" lIns="152396" tIns="0" rIns="0" bIns="0">
            <a:spAutoFit/>
          </a:bodyPr>
          <a:lstStyle/>
          <a:p>
            <a:pPr algn="l"/>
            <a:r>
              <a:rPr sz="1266" b="0" i="0">
                <a:latin typeface="Segoe UI"/>
              </a:rPr>
              <a:t>December 2025 was the moment agentic coding crossed from useful-but-unreliable to trustworthy end-to-end — and most engineers missed it.</a:t>
            </a:r>
            <a:r>
              <a:rPr sz="1055" b="0" i="0">
                <a:solidFill>
                  <a:srgbClr val="6F4699"/>
                </a:solidFill>
                <a:latin typeface="Segoe UI"/>
              </a:rPr>
              <a:t> </a:t>
            </a:r>
            <a:r>
              <a:rPr sz="1055" b="0" i="0">
                <a:solidFill>
                  <a:srgbClr val="6F4699"/>
                </a:solidFill>
                <a:latin typeface="Segoe UI"/>
                <a:hlinkClick r:id="rId3" tooltip="andrej-karpathy-from-vibe-coding-to-agentic-engineeri...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[1]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188" y="2636721"/>
            <a:ext cx="4691093" cy="25716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l"/>
            <a:r>
              <a:rPr sz="1727" b="0" i="1">
                <a:solidFill>
                  <a:srgbClr val="63109E"/>
                </a:solidFill>
                <a:latin typeface="Georgia"/>
              </a:rPr>
              <a:t>"I can't remember the last time I corrected it."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188" y="3034678"/>
            <a:ext cx="4761636" cy="20001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l"/>
            <a:r>
              <a:rPr sz="1055" b="0" i="0">
                <a:solidFill>
                  <a:srgbClr val="4B4B4B"/>
                </a:solidFill>
                <a:latin typeface="Segoe UI"/>
              </a:rPr>
              <a:t>— Andrej Karpathy on trusting agent output for complete coding tasks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188" y="5483881"/>
            <a:ext cx="91440" cy="16192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l"/>
            <a:r>
              <a:rPr sz="843" b="0" i="0">
                <a:latin typeface="Segoe UI"/>
              </a:rPr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188" y="3472668"/>
            <a:ext cx="6781630" cy="182845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167576" indent="-167576" algn="l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>
                <a:srgbClr val="7F659A"/>
              </a:buClr>
              <a:buSzPct val="100000"/>
              <a:buFont typeface="Segoe UI" charset="0"/>
              <a:buChar char="●"/>
            </a:pPr>
            <a:r>
              <a:rPr sz="1266" b="0" i="0">
                <a:solidFill>
                  <a:srgbClr val="000000"/>
                </a:solidFill>
                <a:latin typeface="Segoe UI"/>
              </a:rPr>
              <a:t>The shift was </a:t>
            </a:r>
            <a:r>
              <a:rPr sz="1251" b="1" i="0">
                <a:solidFill>
                  <a:srgbClr val="6F4699"/>
                </a:solidFill>
                <a:latin typeface="Segoe UI"/>
              </a:rPr>
              <a:t>not incremental</a:t>
            </a:r>
            <a:r>
              <a:rPr sz="1266" b="0" i="0">
                <a:solidFill>
                  <a:srgbClr val="000000"/>
                </a:solidFill>
                <a:latin typeface="Segoe UI"/>
              </a:rPr>
              <a:t>: snippet help and correction loops gave way to coherent agentic workflows that run to completion</a:t>
            </a:r>
          </a:p>
          <a:p>
            <a:pPr marL="167576" indent="-167576" algn="l">
              <a:lnSpc>
                <a:spcPts val="1900"/>
              </a:lnSpc>
              <a:spcBef>
                <a:spcPts val="719"/>
              </a:spcBef>
              <a:spcAft>
                <a:spcPts val="0"/>
              </a:spcAft>
              <a:buClr>
                <a:srgbClr val="7F659A"/>
              </a:buClr>
              <a:buSzPct val="100000"/>
              <a:buFont typeface="Segoe UI" charset="0"/>
              <a:buChar char="●"/>
            </a:pPr>
            <a:r>
              <a:rPr sz="1266" b="0" i="0">
                <a:solidFill>
                  <a:srgbClr val="000000"/>
                </a:solidFill>
                <a:latin typeface="Segoe UI"/>
              </a:rPr>
              <a:t>The break period gave Karpathy uninterrupted time to notice the step-change — engineers on daily deadlines largely missed it</a:t>
            </a:r>
          </a:p>
          <a:p>
            <a:pPr marL="167576" indent="-167576" algn="l">
              <a:lnSpc>
                <a:spcPts val="1900"/>
              </a:lnSpc>
              <a:spcBef>
                <a:spcPts val="719"/>
              </a:spcBef>
              <a:spcAft>
                <a:spcPts val="0"/>
              </a:spcAft>
              <a:buClr>
                <a:srgbClr val="7F659A"/>
              </a:buClr>
              <a:buSzPct val="100000"/>
              <a:buFont typeface="Segoe UI" charset="0"/>
              <a:buChar char="●"/>
            </a:pPr>
            <a:r>
              <a:rPr sz="1251" b="1" i="0">
                <a:solidFill>
                  <a:srgbClr val="6F4699"/>
                </a:solidFill>
                <a:latin typeface="Segoe UI"/>
              </a:rPr>
              <a:t>Implication:</a:t>
            </a:r>
            <a:r>
              <a:rPr sz="1266" b="0" i="0">
                <a:solidFill>
                  <a:srgbClr val="000000"/>
                </a:solidFill>
                <a:latin typeface="Segoe UI"/>
              </a:rPr>
              <a:t> if your mental model of LLM coding capability is pre-December 2025, your instincts are wrong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887610"/>
            <a:ext cx="571500" cy="28575"/>
          </a:xfrm>
          <a:prstGeom prst="rect">
            <a:avLst/>
          </a:prstGeom>
          <a:solidFill>
            <a:srgbClr val="63109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ounded Rectangle 2"/>
          <p:cNvSpPr/>
          <p:nvPr/>
        </p:nvSpPr>
        <p:spPr>
          <a:xfrm>
            <a:off x="381000" y="1679971"/>
            <a:ext cx="3586608" cy="4431506"/>
          </a:xfrm>
          <a:prstGeom prst="roundRect">
            <a:avLst>
              <a:gd name="adj" fmla="val 4249"/>
            </a:avLst>
          </a:prstGeom>
          <a:solidFill>
            <a:srgbClr val="D4D0E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400"/>
          </a:p>
        </p:txBody>
      </p:sp>
      <p:sp>
        <p:nvSpPr>
          <p:cNvPr id="4" name="Rounded Rectangle 3"/>
          <p:cNvSpPr/>
          <p:nvPr/>
        </p:nvSpPr>
        <p:spPr>
          <a:xfrm>
            <a:off x="594270" y="2544514"/>
            <a:ext cx="3160067" cy="281880"/>
          </a:xfrm>
          <a:prstGeom prst="roundRect">
            <a:avLst>
              <a:gd name="adj" fmla="val 27032"/>
            </a:avLst>
          </a:prstGeom>
          <a:solidFill>
            <a:srgbClr val="F3F4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400"/>
          </a:p>
        </p:txBody>
      </p:sp>
      <p:pic>
        <p:nvPicPr>
          <p:cNvPr id="5" name="Picture 4" descr="image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685638" y="2636547"/>
            <a:ext cx="121877" cy="9753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594270" y="2879675"/>
            <a:ext cx="3160067" cy="281880"/>
          </a:xfrm>
          <a:prstGeom prst="roundRect">
            <a:avLst>
              <a:gd name="adj" fmla="val 27032"/>
            </a:avLst>
          </a:prstGeom>
          <a:solidFill>
            <a:srgbClr val="F3F4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400"/>
          </a:p>
        </p:txBody>
      </p:sp>
      <p:pic>
        <p:nvPicPr>
          <p:cNvPr id="7" name="Picture 6" descr="image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5634" y="2973065"/>
            <a:ext cx="121887" cy="94801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594270" y="3214836"/>
            <a:ext cx="3160067" cy="281880"/>
          </a:xfrm>
          <a:prstGeom prst="roundRect">
            <a:avLst>
              <a:gd name="adj" fmla="val 27032"/>
            </a:avLst>
          </a:prstGeom>
          <a:solidFill>
            <a:srgbClr val="F3F4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400"/>
          </a:p>
        </p:txBody>
      </p:sp>
      <p:pic>
        <p:nvPicPr>
          <p:cNvPr id="9" name="Picture 8" descr="image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5639" y="3308222"/>
            <a:ext cx="121881" cy="94811"/>
          </a:xfrm>
          <a:prstGeom prst="rect">
            <a:avLst/>
          </a:prstGeom>
        </p:spPr>
      </p:pic>
      <p:pic>
        <p:nvPicPr>
          <p:cNvPr id="10" name="Picture 9" descr="image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094993" y="3802218"/>
            <a:ext cx="106653" cy="186669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4302769" y="1679971"/>
            <a:ext cx="3586608" cy="4431506"/>
          </a:xfrm>
          <a:prstGeom prst="roundRect">
            <a:avLst>
              <a:gd name="adj" fmla="val 4249"/>
            </a:avLst>
          </a:prstGeom>
          <a:solidFill>
            <a:srgbClr val="C5BFE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400"/>
          </a:p>
        </p:txBody>
      </p:sp>
      <p:sp>
        <p:nvSpPr>
          <p:cNvPr id="12" name="Rounded Rectangle 11"/>
          <p:cNvSpPr/>
          <p:nvPr/>
        </p:nvSpPr>
        <p:spPr>
          <a:xfrm>
            <a:off x="4516040" y="2544514"/>
            <a:ext cx="3160067" cy="281880"/>
          </a:xfrm>
          <a:prstGeom prst="roundRect">
            <a:avLst>
              <a:gd name="adj" fmla="val 27032"/>
            </a:avLst>
          </a:prstGeom>
          <a:solidFill>
            <a:srgbClr val="F3F4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400"/>
          </a:p>
        </p:txBody>
      </p:sp>
      <p:pic>
        <p:nvPicPr>
          <p:cNvPr id="13" name="Picture 12" descr="image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614923" y="2624369"/>
            <a:ext cx="106651" cy="121887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4516040" y="2879675"/>
            <a:ext cx="3160067" cy="281880"/>
          </a:xfrm>
          <a:prstGeom prst="roundRect">
            <a:avLst>
              <a:gd name="adj" fmla="val 27032"/>
            </a:avLst>
          </a:prstGeom>
          <a:solidFill>
            <a:srgbClr val="F3F4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400"/>
          </a:p>
        </p:txBody>
      </p:sp>
      <p:pic>
        <p:nvPicPr>
          <p:cNvPr id="15" name="Picture 14" descr="image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607305" y="2959522"/>
            <a:ext cx="121887" cy="121887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4516040" y="3214836"/>
            <a:ext cx="3160067" cy="281880"/>
          </a:xfrm>
          <a:prstGeom prst="roundRect">
            <a:avLst>
              <a:gd name="adj" fmla="val 27032"/>
            </a:avLst>
          </a:prstGeom>
          <a:solidFill>
            <a:srgbClr val="F3F4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400"/>
          </a:p>
        </p:txBody>
      </p:sp>
      <p:pic>
        <p:nvPicPr>
          <p:cNvPr id="17" name="Picture 16" descr="image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607305" y="3294674"/>
            <a:ext cx="121887" cy="121887"/>
          </a:xfrm>
          <a:prstGeom prst="rect">
            <a:avLst/>
          </a:prstGeom>
        </p:spPr>
      </p:pic>
      <p:pic>
        <p:nvPicPr>
          <p:cNvPr id="18" name="Picture 17" descr="image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016664" y="3802218"/>
            <a:ext cx="106653" cy="186669"/>
          </a:xfrm>
          <a:prstGeom prst="rect">
            <a:avLst/>
          </a:prstGeom>
        </p:spPr>
      </p:pic>
      <p:sp>
        <p:nvSpPr>
          <p:cNvPr id="19" name="Rounded Rectangle 18"/>
          <p:cNvSpPr/>
          <p:nvPr/>
        </p:nvSpPr>
        <p:spPr>
          <a:xfrm>
            <a:off x="8224539" y="1679971"/>
            <a:ext cx="3586608" cy="4431506"/>
          </a:xfrm>
          <a:prstGeom prst="roundRect">
            <a:avLst>
              <a:gd name="adj" fmla="val 4249"/>
            </a:avLst>
          </a:prstGeom>
          <a:solidFill>
            <a:srgbClr val="3D1A6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400"/>
          </a:p>
        </p:txBody>
      </p:sp>
      <p:sp>
        <p:nvSpPr>
          <p:cNvPr id="20" name="Rounded Rectangle 19"/>
          <p:cNvSpPr/>
          <p:nvPr/>
        </p:nvSpPr>
        <p:spPr>
          <a:xfrm>
            <a:off x="8437810" y="2544514"/>
            <a:ext cx="3160067" cy="281880"/>
          </a:xfrm>
          <a:prstGeom prst="roundRect">
            <a:avLst>
              <a:gd name="adj" fmla="val 27032"/>
            </a:avLst>
          </a:prstGeom>
          <a:solidFill>
            <a:srgbClr val="6F46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400"/>
          </a:p>
        </p:txBody>
      </p:sp>
      <p:pic>
        <p:nvPicPr>
          <p:cNvPr id="21" name="Picture 20" descr="image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528970" y="2631987"/>
            <a:ext cx="121894" cy="106651"/>
          </a:xfrm>
          <a:prstGeom prst="rect">
            <a:avLst/>
          </a:prstGeom>
        </p:spPr>
      </p:pic>
      <p:sp>
        <p:nvSpPr>
          <p:cNvPr id="22" name="Rounded Rectangle 21"/>
          <p:cNvSpPr/>
          <p:nvPr/>
        </p:nvSpPr>
        <p:spPr>
          <a:xfrm>
            <a:off x="8437810" y="2879675"/>
            <a:ext cx="3160067" cy="281880"/>
          </a:xfrm>
          <a:prstGeom prst="roundRect">
            <a:avLst>
              <a:gd name="adj" fmla="val 27032"/>
            </a:avLst>
          </a:prstGeom>
          <a:solidFill>
            <a:srgbClr val="6F46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400"/>
          </a:p>
        </p:txBody>
      </p:sp>
      <p:pic>
        <p:nvPicPr>
          <p:cNvPr id="23" name="Picture 22" descr="image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528977" y="2959522"/>
            <a:ext cx="121887" cy="121887"/>
          </a:xfrm>
          <a:prstGeom prst="rect">
            <a:avLst/>
          </a:prstGeom>
        </p:spPr>
      </p:pic>
      <p:sp>
        <p:nvSpPr>
          <p:cNvPr id="24" name="Rounded Rectangle 23"/>
          <p:cNvSpPr/>
          <p:nvPr/>
        </p:nvSpPr>
        <p:spPr>
          <a:xfrm>
            <a:off x="8437810" y="3214836"/>
            <a:ext cx="3160067" cy="281880"/>
          </a:xfrm>
          <a:prstGeom prst="roundRect">
            <a:avLst>
              <a:gd name="adj" fmla="val 27032"/>
            </a:avLst>
          </a:prstGeom>
          <a:solidFill>
            <a:srgbClr val="6F46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400"/>
          </a:p>
        </p:txBody>
      </p:sp>
      <p:pic>
        <p:nvPicPr>
          <p:cNvPr id="25" name="Picture 24" descr="image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544213" y="3294674"/>
            <a:ext cx="91415" cy="121887"/>
          </a:xfrm>
          <a:prstGeom prst="rect">
            <a:avLst/>
          </a:prstGeom>
        </p:spPr>
      </p:pic>
      <p:sp>
        <p:nvSpPr>
          <p:cNvPr id="26" name="Rounded Rectangle 25"/>
          <p:cNvSpPr/>
          <p:nvPr/>
        </p:nvSpPr>
        <p:spPr>
          <a:xfrm>
            <a:off x="381000" y="6233368"/>
            <a:ext cx="11430000" cy="396031"/>
          </a:xfrm>
          <a:prstGeom prst="roundRect">
            <a:avLst>
              <a:gd name="adj" fmla="val 24051"/>
            </a:avLst>
          </a:prstGeom>
          <a:solidFill>
            <a:srgbClr val="63109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27" name="Picture 26" descr="image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89930" y="6347360"/>
            <a:ext cx="115208" cy="167576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380990" y="323841"/>
            <a:ext cx="3600657" cy="39051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l"/>
            <a:r>
              <a:rPr sz="2213" b="0" i="0">
                <a:latin typeface="Microsoft YaHei"/>
              </a:rPr>
              <a:t>Software 1.0 → 2.0 → 3.0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80990" y="1047574"/>
            <a:ext cx="11327918" cy="52192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266" b="0" i="0">
                <a:latin typeface="Segoe UI"/>
              </a:rPr>
              <a:t>LLMs are not faster compilers — they are a new programming substrate where the context window is your lever and natural language is your source code.</a:t>
            </a:r>
            <a:r>
              <a:rPr sz="1055" b="0" i="0">
                <a:solidFill>
                  <a:srgbClr val="6F4699"/>
                </a:solidFill>
                <a:latin typeface="Segoe UI"/>
              </a:rPr>
              <a:t> </a:t>
            </a:r>
            <a:r>
              <a:rPr sz="1055" b="0" i="0">
                <a:solidFill>
                  <a:srgbClr val="6F4699"/>
                </a:solidFill>
                <a:latin typeface="Segoe UI"/>
                <a:hlinkClick r:id="rId13" tooltip="andrej-karpathy-from-vibe-coding-to-agentic-engineeri...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[1]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94255" y="1893195"/>
            <a:ext cx="448841" cy="1538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l"/>
            <a:r>
              <a:rPr sz="1000" b="1" i="0">
                <a:solidFill>
                  <a:srgbClr val="63109E"/>
                </a:solidFill>
                <a:latin typeface="Segoe UI"/>
              </a:rPr>
              <a:t>Stage 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94255" y="2144559"/>
            <a:ext cx="1401025" cy="30777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l"/>
            <a:r>
              <a:rPr sz="2000" b="0" i="0">
                <a:latin typeface="Georgia"/>
              </a:rPr>
              <a:t>Software 1.0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68390" y="2590139"/>
            <a:ext cx="732573" cy="16158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l"/>
            <a:r>
              <a:rPr sz="1050" b="0" i="0">
                <a:latin typeface="Segoe UI"/>
              </a:rPr>
              <a:t>Explicit rules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68390" y="2925292"/>
            <a:ext cx="916918" cy="16158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l"/>
            <a:r>
              <a:rPr sz="1050" b="0" i="0">
                <a:latin typeface="Segoe UI"/>
              </a:rPr>
              <a:t>Branching logic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68390" y="3260444"/>
            <a:ext cx="1115690" cy="16158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l"/>
            <a:r>
              <a:rPr sz="1050" b="0" i="0">
                <a:latin typeface="Segoe UI"/>
              </a:rPr>
              <a:t>Hand-written code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4255" y="5757123"/>
            <a:ext cx="466474" cy="1538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l"/>
            <a:r>
              <a:rPr sz="1000" b="1" i="0">
                <a:solidFill>
                  <a:srgbClr val="63109E"/>
                </a:solidFill>
                <a:latin typeface="Segoe UI"/>
              </a:rPr>
              <a:t>Output: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216193" y="5747598"/>
            <a:ext cx="1897955" cy="21544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l"/>
            <a:r>
              <a:rPr sz="1400" b="0" i="0">
                <a:latin typeface="Georgia"/>
              </a:rPr>
              <a:t>Deterministic execution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515927" y="1893195"/>
            <a:ext cx="448841" cy="1538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l"/>
            <a:r>
              <a:rPr sz="1000" b="1" i="0">
                <a:solidFill>
                  <a:srgbClr val="63109E"/>
                </a:solidFill>
                <a:latin typeface="Segoe UI"/>
              </a:rPr>
              <a:t>Stage 2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515927" y="2144559"/>
            <a:ext cx="1433085" cy="30777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l"/>
            <a:r>
              <a:rPr sz="2000" b="0" i="0">
                <a:latin typeface="Georgia"/>
              </a:rPr>
              <a:t>Software 2.0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790062" y="2590139"/>
            <a:ext cx="508152" cy="16158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l"/>
            <a:r>
              <a:rPr sz="1050" b="0" i="0">
                <a:latin typeface="Segoe UI"/>
              </a:rPr>
              <a:t>Datasets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790062" y="2925292"/>
            <a:ext cx="613951" cy="16158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l"/>
            <a:r>
              <a:rPr sz="1050" b="0" i="0">
                <a:latin typeface="Segoe UI"/>
              </a:rPr>
              <a:t>Objectives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790062" y="3260444"/>
            <a:ext cx="1194238" cy="16158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l"/>
            <a:r>
              <a:rPr sz="1050" b="0" i="0">
                <a:latin typeface="Segoe UI"/>
              </a:rPr>
              <a:t>Neural architectures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515927" y="5757123"/>
            <a:ext cx="466474" cy="1538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l"/>
            <a:r>
              <a:rPr sz="1000" b="1" i="0">
                <a:solidFill>
                  <a:srgbClr val="63109E"/>
                </a:solidFill>
                <a:latin typeface="Segoe UI"/>
              </a:rPr>
              <a:t>Output: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137864" y="5747598"/>
            <a:ext cx="1304844" cy="21544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l"/>
            <a:r>
              <a:rPr sz="1400" b="0" i="0">
                <a:latin typeface="Georgia"/>
              </a:rPr>
              <a:t>Learned weights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8437599" y="1893195"/>
            <a:ext cx="448841" cy="1538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l"/>
            <a:r>
              <a:rPr sz="1000" b="1" i="0">
                <a:solidFill>
                  <a:srgbClr val="C5BFE0"/>
                </a:solidFill>
                <a:latin typeface="Segoe UI"/>
              </a:rPr>
              <a:t>Stage 3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8437599" y="2144559"/>
            <a:ext cx="1431482" cy="30777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l"/>
            <a:r>
              <a:rPr sz="2000" b="0" i="0">
                <a:solidFill>
                  <a:srgbClr val="FFFFFF"/>
                </a:solidFill>
                <a:latin typeface="Georgia"/>
              </a:rPr>
              <a:t>Software 3.0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8711734" y="2590139"/>
            <a:ext cx="1102866" cy="16158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l"/>
            <a:r>
              <a:rPr sz="1050" b="0" i="0">
                <a:solidFill>
                  <a:srgbClr val="FFFFFF"/>
                </a:solidFill>
                <a:latin typeface="Segoe UI"/>
              </a:rPr>
              <a:t>Prompts + context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8711734" y="2925292"/>
            <a:ext cx="974626" cy="16158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l"/>
            <a:r>
              <a:rPr sz="1050" b="0" i="0">
                <a:solidFill>
                  <a:srgbClr val="FFFFFF"/>
                </a:solidFill>
                <a:latin typeface="Segoe UI"/>
              </a:rPr>
              <a:t>Tools + memory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8711734" y="3260444"/>
            <a:ext cx="690895" cy="16158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l"/>
            <a:r>
              <a:rPr sz="1050" b="0" i="0">
                <a:solidFill>
                  <a:srgbClr val="FFFFFF"/>
                </a:solidFill>
                <a:latin typeface="Segoe UI"/>
              </a:rPr>
              <a:t>Instructions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8437599" y="5757123"/>
            <a:ext cx="466474" cy="1538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l"/>
            <a:r>
              <a:rPr sz="1000" b="1" i="0">
                <a:solidFill>
                  <a:srgbClr val="D4D0E8"/>
                </a:solidFill>
                <a:latin typeface="Segoe UI"/>
              </a:rPr>
              <a:t>Output: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9059536" y="5747598"/>
            <a:ext cx="1505220" cy="21544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l"/>
            <a:r>
              <a:rPr sz="1400" b="0" i="0">
                <a:solidFill>
                  <a:srgbClr val="FFFFFF"/>
                </a:solidFill>
                <a:latin typeface="Georgia"/>
              </a:rPr>
              <a:t>LLM as interpreter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853210" y="6334115"/>
            <a:ext cx="10444942" cy="18097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l"/>
            <a:r>
              <a:rPr sz="1151" b="0" i="1">
                <a:solidFill>
                  <a:srgbClr val="FFFFFF"/>
                </a:solidFill>
                <a:latin typeface="Georgia"/>
              </a:rPr>
              <a:t>The context window is the primary programming surface — you are not writing to a compiler, you are writing to an interpreter with its own intelligence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81000" y="1244947"/>
            <a:ext cx="5608439" cy="399008"/>
          </a:xfrm>
          <a:prstGeom prst="roundRect">
            <a:avLst>
              <a:gd name="adj" fmla="val 38194"/>
            </a:avLst>
          </a:prstGeom>
          <a:solidFill>
            <a:srgbClr val="6B4D8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400"/>
          </a:p>
        </p:txBody>
      </p:sp>
      <p:pic>
        <p:nvPicPr>
          <p:cNvPr id="3" name="Picture 2" descr="image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48573" y="1377296"/>
            <a:ext cx="167563" cy="13408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81000" y="1643955"/>
            <a:ext cx="5608439" cy="4035474"/>
          </a:xfrm>
          <a:prstGeom prst="rect">
            <a:avLst/>
          </a:prstGeom>
          <a:solidFill>
            <a:srgbClr val="D4D0E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400"/>
          </a:p>
        </p:txBody>
      </p:sp>
      <p:sp>
        <p:nvSpPr>
          <p:cNvPr id="5" name="Oval 4"/>
          <p:cNvSpPr/>
          <p:nvPr/>
        </p:nvSpPr>
        <p:spPr>
          <a:xfrm>
            <a:off x="548580" y="1796206"/>
            <a:ext cx="228600" cy="228600"/>
          </a:xfrm>
          <a:prstGeom prst="ellipse">
            <a:avLst/>
          </a:prstGeom>
          <a:solidFill>
            <a:srgbClr val="6B4D8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400"/>
          </a:p>
        </p:txBody>
      </p:sp>
      <p:pic>
        <p:nvPicPr>
          <p:cNvPr id="6" name="Picture 5" descr="image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39340" y="2161851"/>
            <a:ext cx="91450" cy="106645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548580" y="2420838"/>
            <a:ext cx="228600" cy="228600"/>
          </a:xfrm>
          <a:prstGeom prst="ellipse">
            <a:avLst/>
          </a:prstGeom>
          <a:solidFill>
            <a:srgbClr val="6B4D8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400"/>
          </a:p>
        </p:txBody>
      </p:sp>
      <p:pic>
        <p:nvPicPr>
          <p:cNvPr id="8" name="Picture 7" descr="image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39340" y="2786467"/>
            <a:ext cx="91450" cy="106645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548580" y="3045469"/>
            <a:ext cx="228600" cy="228600"/>
          </a:xfrm>
          <a:prstGeom prst="ellipse">
            <a:avLst/>
          </a:prstGeom>
          <a:solidFill>
            <a:srgbClr val="6B4D8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400"/>
          </a:p>
        </p:txBody>
      </p:sp>
      <p:pic>
        <p:nvPicPr>
          <p:cNvPr id="10" name="Picture 9" descr="image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39340" y="3411083"/>
            <a:ext cx="91450" cy="106645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548580" y="3670101"/>
            <a:ext cx="228600" cy="228600"/>
          </a:xfrm>
          <a:prstGeom prst="ellipse">
            <a:avLst/>
          </a:prstGeom>
          <a:solidFill>
            <a:srgbClr val="6B4D8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400"/>
          </a:p>
        </p:txBody>
      </p:sp>
      <p:sp>
        <p:nvSpPr>
          <p:cNvPr id="12" name="Rounded Rectangle 11"/>
          <p:cNvSpPr/>
          <p:nvPr/>
        </p:nvSpPr>
        <p:spPr>
          <a:xfrm>
            <a:off x="548580" y="4028182"/>
            <a:ext cx="5273278" cy="268485"/>
          </a:xfrm>
          <a:prstGeom prst="roundRect">
            <a:avLst>
              <a:gd name="adj" fmla="val 28381"/>
            </a:avLst>
          </a:prstGeom>
          <a:solidFill>
            <a:srgbClr val="F3F4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400"/>
          </a:p>
        </p:txBody>
      </p:sp>
      <p:pic>
        <p:nvPicPr>
          <p:cNvPr id="13" name="Picture 12" descr="image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5134" y="4105674"/>
            <a:ext cx="129468" cy="113292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6202709" y="1244947"/>
            <a:ext cx="5608439" cy="399008"/>
          </a:xfrm>
          <a:prstGeom prst="roundRect">
            <a:avLst>
              <a:gd name="adj" fmla="val 38194"/>
            </a:avLst>
          </a:prstGeom>
          <a:solidFill>
            <a:srgbClr val="63109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400"/>
          </a:p>
        </p:txBody>
      </p:sp>
      <p:pic>
        <p:nvPicPr>
          <p:cNvPr id="15" name="Picture 14" descr="image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370130" y="1369862"/>
            <a:ext cx="158266" cy="148934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6202709" y="1643955"/>
            <a:ext cx="5608439" cy="4035474"/>
          </a:xfrm>
          <a:prstGeom prst="rect">
            <a:avLst/>
          </a:prstGeom>
          <a:solidFill>
            <a:srgbClr val="D4D0E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400"/>
          </a:p>
        </p:txBody>
      </p:sp>
      <p:sp>
        <p:nvSpPr>
          <p:cNvPr id="17" name="Oval 16"/>
          <p:cNvSpPr/>
          <p:nvPr/>
        </p:nvSpPr>
        <p:spPr>
          <a:xfrm>
            <a:off x="6370290" y="1796206"/>
            <a:ext cx="228600" cy="228600"/>
          </a:xfrm>
          <a:prstGeom prst="ellipse">
            <a:avLst/>
          </a:prstGeom>
          <a:solidFill>
            <a:srgbClr val="63109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400"/>
          </a:p>
        </p:txBody>
      </p:sp>
      <p:pic>
        <p:nvPicPr>
          <p:cNvPr id="18" name="Picture 17" descr="image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60903" y="2161851"/>
            <a:ext cx="91451" cy="106645"/>
          </a:xfrm>
          <a:prstGeom prst="rect">
            <a:avLst/>
          </a:prstGeom>
        </p:spPr>
      </p:pic>
      <p:sp>
        <p:nvSpPr>
          <p:cNvPr id="19" name="Oval 18"/>
          <p:cNvSpPr/>
          <p:nvPr/>
        </p:nvSpPr>
        <p:spPr>
          <a:xfrm>
            <a:off x="6370290" y="2420838"/>
            <a:ext cx="228600" cy="228600"/>
          </a:xfrm>
          <a:prstGeom prst="ellipse">
            <a:avLst/>
          </a:prstGeom>
          <a:solidFill>
            <a:srgbClr val="63109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400"/>
          </a:p>
        </p:txBody>
      </p:sp>
      <p:sp>
        <p:nvSpPr>
          <p:cNvPr id="20" name="Rounded Rectangle 19"/>
          <p:cNvSpPr/>
          <p:nvPr/>
        </p:nvSpPr>
        <p:spPr>
          <a:xfrm>
            <a:off x="6370290" y="2763589"/>
            <a:ext cx="5273278" cy="563463"/>
          </a:xfrm>
          <a:prstGeom prst="roundRect">
            <a:avLst>
              <a:gd name="adj" fmla="val 13523"/>
            </a:avLst>
          </a:prstGeom>
          <a:solidFill>
            <a:srgbClr val="2D1B4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400"/>
          </a:p>
        </p:txBody>
      </p:sp>
      <p:sp>
        <p:nvSpPr>
          <p:cNvPr id="21" name="Rounded Rectangle 20"/>
          <p:cNvSpPr/>
          <p:nvPr/>
        </p:nvSpPr>
        <p:spPr>
          <a:xfrm>
            <a:off x="6370290" y="3456533"/>
            <a:ext cx="5273278" cy="308371"/>
          </a:xfrm>
          <a:prstGeom prst="roundRect">
            <a:avLst>
              <a:gd name="adj" fmla="val 24710"/>
            </a:avLst>
          </a:prstGeom>
          <a:solidFill>
            <a:srgbClr val="63109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400"/>
          </a:p>
        </p:txBody>
      </p:sp>
      <p:pic>
        <p:nvPicPr>
          <p:cNvPr id="22" name="Picture 21" descr="image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492018" y="3542020"/>
            <a:ext cx="137067" cy="137067"/>
          </a:xfrm>
          <a:prstGeom prst="rect">
            <a:avLst/>
          </a:prstGeom>
        </p:spPr>
      </p:pic>
      <p:sp>
        <p:nvSpPr>
          <p:cNvPr id="23" name="Rounded Rectangle 22"/>
          <p:cNvSpPr/>
          <p:nvPr/>
        </p:nvSpPr>
        <p:spPr>
          <a:xfrm>
            <a:off x="381000" y="5785991"/>
            <a:ext cx="11430000" cy="630138"/>
          </a:xfrm>
          <a:prstGeom prst="roundRect">
            <a:avLst>
              <a:gd name="adj" fmla="val 18138"/>
            </a:avLst>
          </a:prstGeom>
          <a:solidFill>
            <a:srgbClr val="D4D0E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4" name="Rounded Rectangle 23"/>
          <p:cNvSpPr/>
          <p:nvPr/>
        </p:nvSpPr>
        <p:spPr>
          <a:xfrm>
            <a:off x="548580" y="5884961"/>
            <a:ext cx="38100" cy="432196"/>
          </a:xfrm>
          <a:prstGeom prst="roundRect">
            <a:avLst>
              <a:gd name="adj" fmla="val 50000"/>
            </a:avLst>
          </a:prstGeom>
          <a:solidFill>
            <a:srgbClr val="63109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5" name="TextBox 24"/>
          <p:cNvSpPr txBox="1"/>
          <p:nvPr/>
        </p:nvSpPr>
        <p:spPr>
          <a:xfrm>
            <a:off x="380990" y="304792"/>
            <a:ext cx="6625067" cy="333366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l"/>
            <a:r>
              <a:rPr sz="2187" b="0" i="0">
                <a:latin typeface="Georgia"/>
              </a:rPr>
              <a:t>The MenuGen Lesson — Some Code Shouldn't Exist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73733" y="763634"/>
            <a:ext cx="11428434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400" b="0" i="0">
                <a:latin typeface="Segoe UI"/>
              </a:rPr>
              <a:t>The right Software 3.0 answer often eliminates entire application layers that Software 1.0 thinking assumed were necessary.</a:t>
            </a:r>
            <a:r>
              <a:rPr sz="1200" b="0" i="0">
                <a:solidFill>
                  <a:srgbClr val="6F4699"/>
                </a:solidFill>
                <a:latin typeface="Segoe UI"/>
              </a:rPr>
              <a:t> </a:t>
            </a:r>
            <a:r>
              <a:rPr sz="1200" b="0" i="0">
                <a:solidFill>
                  <a:srgbClr val="6F4699"/>
                </a:solidFill>
                <a:latin typeface="Segoe UI"/>
                <a:hlinkClick r:id="rId7" tooltip="andrej-karpathy-from-vibe-coding-to-agentic-engineeri...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[1]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07521" y="1343884"/>
            <a:ext cx="2072683" cy="24622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l"/>
            <a:r>
              <a:rPr sz="1600" b="0" i="0">
                <a:solidFill>
                  <a:srgbClr val="FFFFFF"/>
                </a:solidFill>
                <a:latin typeface="Georgia"/>
              </a:rPr>
              <a:t>Software 1.0 MenuGen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875933" y="1363380"/>
            <a:ext cx="993862" cy="1538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l"/>
            <a:r>
              <a:rPr sz="1000" b="0" i="0">
                <a:solidFill>
                  <a:srgbClr val="FFFFFF"/>
                </a:solidFill>
                <a:latin typeface="Segoe UI"/>
              </a:rPr>
              <a:t>Hundreds of lines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2206" y="1839023"/>
            <a:ext cx="65724" cy="13849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l"/>
            <a:r>
              <a:rPr sz="900" b="1" i="0">
                <a:solidFill>
                  <a:srgbClr val="FFFFFF"/>
                </a:solidFill>
                <a:latin typeface="Segoe UI"/>
              </a:rPr>
              <a:t>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68539" y="1780981"/>
            <a:ext cx="3021661" cy="16158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l"/>
            <a:r>
              <a:rPr sz="1050" b="1" i="0">
                <a:solidFill>
                  <a:srgbClr val="63109E"/>
                </a:solidFill>
                <a:latin typeface="Segoe UI"/>
              </a:rPr>
              <a:t>Photo upload</a:t>
            </a:r>
            <a:r>
              <a:rPr sz="1050" b="0" i="0">
                <a:latin typeface="Segoe UI"/>
              </a:rPr>
              <a:t> — user submits menu image to app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32206" y="2463639"/>
            <a:ext cx="65724" cy="13849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l"/>
            <a:r>
              <a:rPr sz="900" b="1" i="0">
                <a:solidFill>
                  <a:srgbClr val="FFFFFF"/>
                </a:solidFill>
                <a:latin typeface="Segoe UI"/>
              </a:rPr>
              <a:t>2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68539" y="2405597"/>
            <a:ext cx="2409314" cy="16158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l"/>
            <a:r>
              <a:rPr sz="1050" b="1" i="0">
                <a:solidFill>
                  <a:srgbClr val="63109E"/>
                </a:solidFill>
                <a:latin typeface="Segoe UI"/>
              </a:rPr>
              <a:t>OCR pipeline</a:t>
            </a:r>
            <a:r>
              <a:rPr sz="1050" b="0" i="0">
                <a:latin typeface="Segoe UI"/>
              </a:rPr>
              <a:t> — extract text from image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32206" y="3088255"/>
            <a:ext cx="65724" cy="13849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l"/>
            <a:r>
              <a:rPr sz="900" b="1" i="0">
                <a:solidFill>
                  <a:srgbClr val="FFFFFF"/>
                </a:solidFill>
                <a:latin typeface="Segoe UI"/>
              </a:rPr>
              <a:t>3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68539" y="3030213"/>
            <a:ext cx="2808461" cy="16158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l"/>
            <a:r>
              <a:rPr sz="1050" b="1" i="0">
                <a:solidFill>
                  <a:srgbClr val="63109E"/>
                </a:solidFill>
                <a:latin typeface="Segoe UI"/>
              </a:rPr>
              <a:t>Image generation API</a:t>
            </a:r>
            <a:r>
              <a:rPr sz="1050" b="0" i="0">
                <a:latin typeface="Segoe UI"/>
              </a:rPr>
              <a:t> — create overlay assets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32206" y="3712871"/>
            <a:ext cx="65724" cy="13849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l"/>
            <a:r>
              <a:rPr sz="900" b="1" i="0">
                <a:solidFill>
                  <a:srgbClr val="FFFFFF"/>
                </a:solidFill>
                <a:latin typeface="Segoe UI"/>
              </a:rPr>
              <a:t>4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868539" y="3654829"/>
            <a:ext cx="2726708" cy="16158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l"/>
            <a:r>
              <a:rPr sz="1050" b="1" i="0">
                <a:solidFill>
                  <a:srgbClr val="63109E"/>
                </a:solidFill>
                <a:latin typeface="Segoe UI"/>
              </a:rPr>
              <a:t>Re-render + Vercel deploy</a:t>
            </a:r>
            <a:r>
              <a:rPr sz="1050" b="0" i="0">
                <a:latin typeface="Segoe UI"/>
              </a:rPr>
              <a:t> — stitch and ship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45471" y="4081360"/>
            <a:ext cx="2834109" cy="1538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l"/>
            <a:r>
              <a:rPr sz="1000" b="0" i="0">
                <a:latin typeface="Segoe UI"/>
              </a:rPr>
              <a:t>Brittle orchestration — every step is a failure point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629085" y="1343884"/>
            <a:ext cx="2098331" cy="24622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l"/>
            <a:r>
              <a:rPr sz="1600" b="0" i="0">
                <a:solidFill>
                  <a:srgbClr val="FFFFFF"/>
                </a:solidFill>
                <a:latin typeface="Georgia"/>
              </a:rPr>
              <a:t>Software 3.0 MenuGen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0729346" y="1363380"/>
            <a:ext cx="960199" cy="1538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l"/>
            <a:r>
              <a:rPr sz="1000" b="0" i="0">
                <a:solidFill>
                  <a:srgbClr val="FFFFFF"/>
                </a:solidFill>
                <a:latin typeface="Segoe UI"/>
              </a:rPr>
              <a:t>Single model call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453770" y="1839023"/>
            <a:ext cx="65724" cy="13849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l"/>
            <a:r>
              <a:rPr sz="900" b="1" i="0">
                <a:solidFill>
                  <a:srgbClr val="FFFFFF"/>
                </a:solidFill>
                <a:latin typeface="Segoe UI"/>
              </a:rPr>
              <a:t>1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690103" y="1780981"/>
            <a:ext cx="3634008" cy="16158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l"/>
            <a:r>
              <a:rPr sz="1050" b="1" i="0">
                <a:solidFill>
                  <a:srgbClr val="63109E"/>
                </a:solidFill>
                <a:latin typeface="Segoe UI"/>
              </a:rPr>
              <a:t>Pass photo to Gemini</a:t>
            </a:r>
            <a:r>
              <a:rPr sz="1050" b="0" i="0">
                <a:latin typeface="Segoe UI"/>
              </a:rPr>
              <a:t> — no pre-processing, no storage step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453770" y="2463639"/>
            <a:ext cx="65724" cy="13849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l"/>
            <a:r>
              <a:rPr sz="900" b="1" i="0">
                <a:solidFill>
                  <a:srgbClr val="FFFFFF"/>
                </a:solidFill>
                <a:latin typeface="Segoe UI"/>
              </a:rPr>
              <a:t>2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690103" y="2405597"/>
            <a:ext cx="4018729" cy="16158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l"/>
            <a:r>
              <a:rPr sz="1050" b="1" i="0">
                <a:solidFill>
                  <a:srgbClr val="63109E"/>
                </a:solidFill>
                <a:latin typeface="Segoe UI"/>
              </a:rPr>
              <a:t>Single prompt:</a:t>
            </a:r>
            <a:r>
              <a:rPr sz="1050" b="0" i="0">
                <a:latin typeface="Segoe UI"/>
              </a:rPr>
              <a:t> "use Nana Banana to overlay items onto the menu"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521712" y="2837995"/>
            <a:ext cx="3511065" cy="48474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050" b="0" i="0">
                <a:solidFill>
                  <a:srgbClr val="AFA0D6"/>
                </a:solidFill>
                <a:latin typeface="Courier New"/>
              </a:rPr>
              <a:t>pass</a:t>
            </a:r>
            <a:r>
              <a:rPr sz="1050" b="0" i="0">
                <a:solidFill>
                  <a:srgbClr val="A3C49A"/>
                </a:solidFill>
                <a:latin typeface="Courier New"/>
              </a:rPr>
              <a:t> photo</a:t>
            </a:r>
            <a:r>
              <a:rPr sz="1050" b="0" i="0">
                <a:solidFill>
                  <a:srgbClr val="E8DAFF"/>
                </a:solidFill>
                <a:latin typeface="Courier New"/>
              </a:rPr>
              <a:t> to Gemini +</a:t>
            </a:r>
          </a:p>
          <a:p>
            <a:pPr algn="l"/>
            <a:r>
              <a:rPr sz="1050" b="0" i="0">
                <a:solidFill>
                  <a:srgbClr val="A3C49A"/>
                </a:solidFill>
                <a:latin typeface="Courier New"/>
              </a:rPr>
              <a:t>"use Nana Banana to overlay items onto the menu"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705283" y="3524905"/>
            <a:ext cx="2967159" cy="1538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l"/>
            <a:r>
              <a:rPr sz="1000" b="1" i="0">
                <a:solidFill>
                  <a:srgbClr val="FFFFFF"/>
                </a:solidFill>
                <a:latin typeface="Segoe UI"/>
              </a:rPr>
              <a:t>Annotated image returned — pipeline eliminated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08552" y="5913388"/>
            <a:ext cx="4162618" cy="18097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l"/>
            <a:r>
              <a:rPr sz="1208" b="0" i="1">
                <a:solidFill>
                  <a:srgbClr val="63109E"/>
                </a:solidFill>
                <a:latin typeface="Georgia"/>
              </a:rPr>
              <a:t>"All of my MenuGen is spurious. That app shouldn't exist."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708552" y="6155079"/>
            <a:ext cx="6320721" cy="16192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l"/>
            <a:r>
              <a:rPr sz="843" b="0" i="0">
                <a:solidFill>
                  <a:srgbClr val="4B4B4B"/>
                </a:solidFill>
                <a:latin typeface="Segoe UI"/>
              </a:rPr>
              <a:t>— Andrej Karpathy  ·  Before scaffolding a service, ask: what is the text I paste to the model to get the output directly?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80990" y="6476837"/>
            <a:ext cx="7408627" cy="152396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l"/>
            <a:r>
              <a:rPr sz="822" b="0" i="0">
                <a:solidFill>
                  <a:srgbClr val="4B4B4B"/>
                </a:solidFill>
                <a:latin typeface="Segoe UI"/>
              </a:rPr>
              <a:t>Engineering habit to break: reaching for a framework before asking whether a direct model transformation makes the service layer redundant.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0716994" y="6476837"/>
            <a:ext cx="1093710" cy="152396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l"/>
            <a:r>
              <a:rPr sz="822" b="0" i="0">
                <a:solidFill>
                  <a:srgbClr val="4B4B4B"/>
                </a:solidFill>
                <a:latin typeface="Segoe UI"/>
              </a:rPr>
              <a:t>Sequoia Ascent 2026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1453455"/>
            <a:ext cx="11430000" cy="19050"/>
          </a:xfrm>
          <a:prstGeom prst="rect">
            <a:avLst/>
          </a:prstGeom>
          <a:solidFill>
            <a:srgbClr val="8B6FA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ounded Rectangle 2"/>
          <p:cNvSpPr/>
          <p:nvPr/>
        </p:nvSpPr>
        <p:spPr>
          <a:xfrm>
            <a:off x="381000" y="1685776"/>
            <a:ext cx="5600700" cy="4709070"/>
          </a:xfrm>
          <a:prstGeom prst="roundRect">
            <a:avLst>
              <a:gd name="adj" fmla="val 3236"/>
            </a:avLst>
          </a:prstGeom>
          <a:solidFill>
            <a:srgbClr val="D4D0E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000"/>
          </a:p>
        </p:txBody>
      </p:sp>
      <p:pic>
        <p:nvPicPr>
          <p:cNvPr id="4" name="Picture 3" descr="image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607798" y="1920119"/>
            <a:ext cx="230175" cy="216701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594270" y="5800725"/>
            <a:ext cx="5174158" cy="411360"/>
          </a:xfrm>
          <a:prstGeom prst="roundRect">
            <a:avLst>
              <a:gd name="adj" fmla="val 23154"/>
            </a:avLst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000"/>
          </a:p>
        </p:txBody>
      </p:sp>
      <p:sp>
        <p:nvSpPr>
          <p:cNvPr id="6" name="Rounded Rectangle 5"/>
          <p:cNvSpPr/>
          <p:nvPr/>
        </p:nvSpPr>
        <p:spPr>
          <a:xfrm>
            <a:off x="6210300" y="1685776"/>
            <a:ext cx="5600700" cy="4709070"/>
          </a:xfrm>
          <a:prstGeom prst="roundRect">
            <a:avLst>
              <a:gd name="adj" fmla="val 3236"/>
            </a:avLst>
          </a:prstGeom>
          <a:solidFill>
            <a:srgbClr val="63109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000"/>
          </a:p>
        </p:txBody>
      </p:sp>
      <p:pic>
        <p:nvPicPr>
          <p:cNvPr id="7" name="Picture 6" descr="image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31027" y="1906589"/>
            <a:ext cx="228538" cy="242441"/>
          </a:xfrm>
          <a:prstGeom prst="rect">
            <a:avLst/>
          </a:prstGeom>
        </p:spPr>
      </p:pic>
      <p:pic>
        <p:nvPicPr>
          <p:cNvPr id="8" name="Picture 7" descr="image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423410" y="2700716"/>
            <a:ext cx="83788" cy="83788"/>
          </a:xfrm>
          <a:prstGeom prst="rect">
            <a:avLst/>
          </a:prstGeom>
        </p:spPr>
      </p:pic>
      <p:pic>
        <p:nvPicPr>
          <p:cNvPr id="9" name="Picture 8" descr="image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423410" y="3005508"/>
            <a:ext cx="83788" cy="83788"/>
          </a:xfrm>
          <a:prstGeom prst="rect">
            <a:avLst/>
          </a:prstGeom>
        </p:spPr>
      </p:pic>
      <p:pic>
        <p:nvPicPr>
          <p:cNvPr id="10" name="Picture 9" descr="image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423410" y="3538895"/>
            <a:ext cx="83788" cy="83788"/>
          </a:xfrm>
          <a:prstGeom prst="rect">
            <a:avLst/>
          </a:prstGeom>
        </p:spPr>
      </p:pic>
      <p:pic>
        <p:nvPicPr>
          <p:cNvPr id="11" name="Picture 10" descr="image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423410" y="3843687"/>
            <a:ext cx="83788" cy="83788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6423570" y="5800725"/>
            <a:ext cx="5174158" cy="411360"/>
          </a:xfrm>
          <a:prstGeom prst="roundRect">
            <a:avLst>
              <a:gd name="adj" fmla="val 23154"/>
            </a:avLst>
          </a:prstGeom>
          <a:solidFill>
            <a:srgbClr val="3D206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000"/>
          </a:p>
        </p:txBody>
      </p:sp>
      <p:sp>
        <p:nvSpPr>
          <p:cNvPr id="13" name="TextBox 12"/>
          <p:cNvSpPr txBox="1"/>
          <p:nvPr/>
        </p:nvSpPr>
        <p:spPr>
          <a:xfrm>
            <a:off x="380990" y="323841"/>
            <a:ext cx="5509628" cy="39051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l"/>
            <a:r>
              <a:rPr sz="2591" b="0" i="0">
                <a:latin typeface="Georgia"/>
              </a:rPr>
              <a:t>Vibe Coding vs. Agentic Engineering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88247" y="836244"/>
            <a:ext cx="11428491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400" b="0" i="0">
                <a:latin typeface="Segoe UI"/>
              </a:rPr>
              <a:t>Vibe coding raises the floor for everyone; agentic engineering preserves the quality bar of professional software while going dramatically faster.</a:t>
            </a:r>
            <a:r>
              <a:rPr sz="1100" b="0" i="0">
                <a:solidFill>
                  <a:srgbClr val="6F4699"/>
                </a:solidFill>
                <a:latin typeface="Segoe UI"/>
              </a:rPr>
              <a:t> </a:t>
            </a:r>
            <a:r>
              <a:rPr sz="1100" b="0" i="0">
                <a:solidFill>
                  <a:srgbClr val="6F4699"/>
                </a:solidFill>
                <a:latin typeface="Segoe UI"/>
                <a:hlinkClick r:id="rId5" tooltip="andrej-karpathy-from-vibe-coding-to-agentic-engineeri...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[1]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44588" y="1897064"/>
            <a:ext cx="1245534" cy="27699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l"/>
            <a:r>
              <a:rPr b="0" i="0">
                <a:latin typeface="Georgia"/>
              </a:rPr>
              <a:t>Vibe Coding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94255" y="2310350"/>
            <a:ext cx="2414122" cy="1538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l"/>
            <a:r>
              <a:rPr sz="1000" b="0" i="1">
                <a:solidFill>
                  <a:srgbClr val="3D2060"/>
                </a:solidFill>
                <a:latin typeface="Microsoft YaHei"/>
              </a:rPr>
              <a:t>Natural language → working prototype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31323" y="5911007"/>
            <a:ext cx="4507644" cy="184666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l"/>
            <a:r>
              <a:rPr sz="1200" b="0" i="1">
                <a:solidFill>
                  <a:srgbClr val="63109E"/>
                </a:solidFill>
                <a:latin typeface="Georgia"/>
              </a:rPr>
              <a:t>Lowers barriers, but security and correctness are not guaranteed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773742" y="1897064"/>
            <a:ext cx="2075889" cy="27699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l"/>
            <a:r>
              <a:rPr b="0" i="0">
                <a:solidFill>
                  <a:srgbClr val="FFFFFF"/>
                </a:solidFill>
                <a:latin typeface="Georgia"/>
              </a:rPr>
              <a:t>Agentic Engineering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423410" y="2310350"/>
            <a:ext cx="2979983" cy="16927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l"/>
            <a:r>
              <a:rPr sz="1100" b="0" i="1">
                <a:solidFill>
                  <a:srgbClr val="D4D0E8"/>
                </a:solidFill>
                <a:latin typeface="Segoe UI"/>
              </a:rPr>
              <a:t>Same speed — professional standard maintained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590986" y="2641781"/>
            <a:ext cx="4597412" cy="16927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l"/>
            <a:r>
              <a:rPr sz="1100" b="0" i="0">
                <a:solidFill>
                  <a:srgbClr val="FFFFFF"/>
                </a:solidFill>
                <a:latin typeface="Segoe UI"/>
              </a:rPr>
              <a:t>Engineer remains responsible for security, correctness, and maintainability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590986" y="2946574"/>
            <a:ext cx="4771459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100" b="0" i="0">
                <a:solidFill>
                  <a:srgbClr val="FFFFFF"/>
                </a:solidFill>
                <a:latin typeface="Segoe UI"/>
              </a:rPr>
              <a:t>Agents are stochastic and fallible — coordination and oversight are the job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590986" y="3479960"/>
            <a:ext cx="4300857" cy="16927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l"/>
            <a:r>
              <a:rPr sz="1100" b="0" i="0">
                <a:solidFill>
                  <a:srgbClr val="FFFFFF"/>
                </a:solidFill>
                <a:latin typeface="Segoe UI"/>
              </a:rPr>
              <a:t>"You are not allowed to introduce vulnerabilities due to vibe coding."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590986" y="3784753"/>
            <a:ext cx="4525278" cy="16927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l"/>
            <a:r>
              <a:rPr sz="1100" b="0" i="0">
                <a:solidFill>
                  <a:srgbClr val="FFFFFF"/>
                </a:solidFill>
                <a:latin typeface="Segoe UI"/>
              </a:rPr>
              <a:t>Speed ceiling is unknown — Karpathy: "10x is not the speedup you gain"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560477" y="5911007"/>
            <a:ext cx="4578176" cy="184666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l"/>
            <a:r>
              <a:rPr sz="1200" b="0" i="1">
                <a:solidFill>
                  <a:srgbClr val="FFFFFF"/>
                </a:solidFill>
                <a:latin typeface="Georgia"/>
              </a:rPr>
              <a:t>Practitioners who master agentic coordination peak far above 10x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633105" y="6461360"/>
            <a:ext cx="2177598" cy="16192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l"/>
            <a:r>
              <a:rPr sz="843" b="0" i="0">
                <a:latin typeface="Segoe UI"/>
              </a:rPr>
              <a:t>Sequoia Ascent 2026 — Andrej Karpathy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94255" y="2632257"/>
            <a:ext cx="5174029" cy="103220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167576" indent="-167576" algn="l">
              <a:lnSpc>
                <a:spcPts val="1583"/>
              </a:lnSpc>
              <a:spcBef>
                <a:spcPts val="0"/>
              </a:spcBef>
              <a:spcAft>
                <a:spcPts val="0"/>
              </a:spcAft>
              <a:buClr>
                <a:srgbClr val="63109E"/>
              </a:buClr>
              <a:buSzPct val="100000"/>
              <a:buFont typeface="Segoe UI" charset="0"/>
              <a:buChar char="●"/>
            </a:pPr>
            <a:r>
              <a:rPr sz="1100" b="0" i="0">
                <a:solidFill>
                  <a:srgbClr val="000000"/>
                </a:solidFill>
                <a:latin typeface="Segoe UI"/>
              </a:rPr>
              <a:t>No accountability required — no production guarantees</a:t>
            </a:r>
          </a:p>
          <a:p>
            <a:pPr marL="167576" indent="-167576" algn="l">
              <a:lnSpc>
                <a:spcPts val="1583"/>
              </a:lnSpc>
              <a:spcBef>
                <a:spcPts val="599"/>
              </a:spcBef>
              <a:spcAft>
                <a:spcPts val="0"/>
              </a:spcAft>
              <a:buClr>
                <a:srgbClr val="63109E"/>
              </a:buClr>
              <a:buSzPct val="100000"/>
              <a:buFont typeface="Segoe UI" charset="0"/>
              <a:buChar char="●"/>
            </a:pPr>
            <a:r>
              <a:rPr sz="1100" b="0" i="0">
                <a:solidFill>
                  <a:srgbClr val="000000"/>
                </a:solidFill>
                <a:latin typeface="Segoe UI"/>
              </a:rPr>
              <a:t>Democratizes access — anyone can build a working prototype</a:t>
            </a:r>
          </a:p>
          <a:p>
            <a:pPr marL="167576" indent="-167576" algn="l">
              <a:lnSpc>
                <a:spcPts val="1583"/>
              </a:lnSpc>
              <a:spcBef>
                <a:spcPts val="599"/>
              </a:spcBef>
              <a:spcAft>
                <a:spcPts val="0"/>
              </a:spcAft>
              <a:buClr>
                <a:srgbClr val="63109E"/>
              </a:buClr>
              <a:buSzPct val="100000"/>
              <a:buFont typeface="Segoe UI" charset="0"/>
              <a:buChar char="●"/>
            </a:pPr>
            <a:r>
              <a:rPr sz="1100" b="0" i="0">
                <a:solidFill>
                  <a:srgbClr val="000000"/>
                </a:solidFill>
                <a:latin typeface="Segoe UI"/>
              </a:rPr>
              <a:t>Speed gains come without professional obligation</a:t>
            </a:r>
          </a:p>
          <a:p>
            <a:pPr marL="167576" indent="-167576" algn="l">
              <a:lnSpc>
                <a:spcPts val="1583"/>
              </a:lnSpc>
              <a:spcBef>
                <a:spcPts val="599"/>
              </a:spcBef>
              <a:spcAft>
                <a:spcPts val="0"/>
              </a:spcAft>
              <a:buClr>
                <a:srgbClr val="63109E"/>
              </a:buClr>
              <a:buSzPct val="100000"/>
              <a:buFont typeface="Segoe UI" charset="0"/>
              <a:buChar char="●"/>
            </a:pPr>
            <a:r>
              <a:rPr sz="1100" b="0" i="0">
                <a:solidFill>
                  <a:srgbClr val="000000"/>
                </a:solidFill>
                <a:latin typeface="Segoe UI"/>
              </a:rPr>
              <a:t>Raises the floor: more people shipping more things, faster</a:t>
            </a:r>
          </a:p>
        </p:txBody>
      </p:sp>
      <p:pic>
        <p:nvPicPr>
          <p:cNvPr id="27" name="Picture 26" descr="Free and customizeable 365vic templates - Playground">
            <a:extLst>
              <a:ext uri="{FF2B5EF4-FFF2-40B4-BE49-F238E27FC236}">
                <a16:creationId xmlns:a16="http://schemas.microsoft.com/office/drawing/2014/main" id="{81683C21-8376-2BC7-DD33-811BDF9F1D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0186" y="4044043"/>
            <a:ext cx="1912257" cy="1905000"/>
          </a:xfrm>
          <a:prstGeom prst="rect">
            <a:avLst/>
          </a:prstGeom>
        </p:spPr>
      </p:pic>
      <p:pic>
        <p:nvPicPr>
          <p:cNvPr id="28" name="Picture 27" descr="Free Images : writing, hand, silhouette, architect, shadow, business ...">
            <a:extLst>
              <a:ext uri="{FF2B5EF4-FFF2-40B4-BE49-F238E27FC236}">
                <a16:creationId xmlns:a16="http://schemas.microsoft.com/office/drawing/2014/main" id="{BE0F491D-EAEA-82AF-C340-AA066EF7F1C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56097" y="4248149"/>
            <a:ext cx="2100036" cy="1329873"/>
          </a:xfrm>
          <a:prstGeom prst="round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5847" y="0"/>
            <a:ext cx="6095847" cy="6857828"/>
          </a:xfrm>
          <a:prstGeom prst="rect">
            <a:avLst/>
          </a:prstGeom>
          <a:solidFill>
            <a:srgbClr val="E8E9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Rounded Rectangle 3"/>
          <p:cNvSpPr/>
          <p:nvPr/>
        </p:nvSpPr>
        <p:spPr>
          <a:xfrm>
            <a:off x="381000" y="2238226"/>
            <a:ext cx="5410200" cy="597247"/>
          </a:xfrm>
          <a:prstGeom prst="roundRect">
            <a:avLst>
              <a:gd name="adj" fmla="val 15948"/>
            </a:avLst>
          </a:prstGeom>
          <a:solidFill>
            <a:srgbClr val="D4D0E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380990" y="1715835"/>
            <a:ext cx="4793336" cy="28574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l"/>
            <a:r>
              <a:rPr sz="1899" b="0" i="0">
                <a:latin typeface="Georgia"/>
              </a:rPr>
              <a:t>Verifiability — Why AI Capability Is Jagged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8057" y="2331483"/>
            <a:ext cx="4826375" cy="323165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000" b="0" i="1">
                <a:latin typeface="Segoe UI"/>
              </a:rPr>
              <a:t>AI automates fastest where outputs can be verified; understanding the shape of that jaggedness is now a core engineering skill.</a:t>
            </a:r>
            <a:r>
              <a:rPr sz="1100" b="0" i="1" dirty="0">
                <a:solidFill>
                  <a:srgbClr val="6F4699"/>
                </a:solidFill>
                <a:latin typeface="Segoe UI"/>
              </a:rPr>
              <a:t> </a:t>
            </a:r>
            <a:r>
              <a:rPr sz="1100" b="0" i="1" dirty="0">
                <a:solidFill>
                  <a:srgbClr val="6F4699"/>
                </a:solidFill>
                <a:latin typeface="Segoe UI"/>
                <a:hlinkClick r:id="rId2" tooltip="andrej-karpathy-from-vibe-coding-to-agentic-engineeri...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[1]</a:t>
            </a:r>
            <a:endParaRPr lang="en-US" sz="1100" b="0" i="1" dirty="0">
              <a:solidFill>
                <a:srgbClr val="6F4699"/>
              </a:solidFill>
              <a:latin typeface="Segoe UI"/>
              <a:cs typeface="Segoe U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10006" y="1165890"/>
            <a:ext cx="2621839" cy="152396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ctr"/>
            <a:r>
              <a:rPr sz="1035" b="0" i="0">
                <a:latin typeface="Georgia"/>
              </a:rPr>
              <a:t>AI Capability by Domain Type (Illustrative)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324441" y="5600559"/>
            <a:ext cx="3294228" cy="152396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l"/>
            <a:r>
              <a:rPr sz="791" b="0" i="0">
                <a:solidFill>
                  <a:srgbClr val="6F4699"/>
                </a:solidFill>
                <a:latin typeface="Segoe UI"/>
              </a:rPr>
              <a:t>Source: </a:t>
            </a:r>
            <a:r>
              <a:rPr sz="791" b="0" i="0">
                <a:solidFill>
                  <a:srgbClr val="6F4699"/>
                </a:solidFill>
                <a:latin typeface="Segoe UI"/>
                <a:hlinkClick r:id="rId2" tooltip="andrej-karpathy-from-vibe-coding-to-agentic-engineeri...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andrej-karpathy-from-vibe-coding-to-agentic-engineeri...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0990" y="2987798"/>
            <a:ext cx="5410064" cy="1885324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marL="159385" indent="-159385" algn="l">
              <a:lnSpc>
                <a:spcPts val="1298"/>
              </a:lnSpc>
              <a:spcBef>
                <a:spcPts val="0"/>
              </a:spcBef>
              <a:spcAft>
                <a:spcPts val="0"/>
              </a:spcAft>
              <a:buClr>
                <a:srgbClr val="7F659A"/>
              </a:buClr>
              <a:buSzPct val="99999"/>
              <a:buFont typeface="Segoe UI" charset="0"/>
              <a:buChar char="●"/>
            </a:pPr>
            <a:r>
              <a:rPr sz="1000" b="0" i="0">
                <a:solidFill>
                  <a:srgbClr val="000000"/>
                </a:solidFill>
                <a:latin typeface="Segoe UI"/>
              </a:rPr>
              <a:t>Frontier labs train via </a:t>
            </a:r>
            <a:r>
              <a:rPr sz="1000" b="1" i="0">
                <a:solidFill>
                  <a:srgbClr val="6F4699"/>
                </a:solidFill>
                <a:latin typeface="Segoe UI"/>
              </a:rPr>
              <a:t>RL with verifiable reward signals</a:t>
            </a:r>
            <a:r>
              <a:rPr sz="1000" b="0" i="0">
                <a:solidFill>
                  <a:srgbClr val="000000"/>
                </a:solidFill>
                <a:latin typeface="Segoe UI"/>
              </a:rPr>
              <a:t> — models peak in math, code, and adjacent verifiable domains</a:t>
            </a:r>
            <a:endParaRPr lang="en-US" sz="1000" b="0" i="0">
              <a:solidFill>
                <a:srgbClr val="000000"/>
              </a:solidFill>
              <a:latin typeface="Segoe UI"/>
              <a:cs typeface="Segoe UI"/>
            </a:endParaRPr>
          </a:p>
          <a:p>
            <a:pPr marL="159385" indent="-159385" algn="l">
              <a:lnSpc>
                <a:spcPts val="1298"/>
              </a:lnSpc>
              <a:spcBef>
                <a:spcPts val="539"/>
              </a:spcBef>
              <a:spcAft>
                <a:spcPts val="0"/>
              </a:spcAft>
              <a:buClr>
                <a:srgbClr val="7F659A"/>
              </a:buClr>
              <a:buSzPct val="99999"/>
              <a:buFont typeface="Segoe UI" charset="0"/>
              <a:buChar char="●"/>
            </a:pPr>
            <a:r>
              <a:rPr sz="1000" b="0" i="0">
                <a:solidFill>
                  <a:srgbClr val="000000"/>
                </a:solidFill>
                <a:latin typeface="Segoe UI"/>
              </a:rPr>
              <a:t>Jaggedness example: Opus 4.7 can refactor a 100,000-line codebase — but recommends walking 50m to a car wash</a:t>
            </a:r>
            <a:endParaRPr sz="1000" b="0" i="0">
              <a:solidFill>
                <a:srgbClr val="000000"/>
              </a:solidFill>
              <a:latin typeface="Segoe UI"/>
              <a:cs typeface="Segoe UI"/>
            </a:endParaRPr>
          </a:p>
          <a:p>
            <a:pPr marL="159385" indent="-159385" algn="l">
              <a:lnSpc>
                <a:spcPts val="1210"/>
              </a:lnSpc>
              <a:spcBef>
                <a:spcPts val="539"/>
              </a:spcBef>
              <a:spcAft>
                <a:spcPts val="0"/>
              </a:spcAft>
              <a:buClr>
                <a:srgbClr val="7F659A"/>
              </a:buClr>
              <a:buSzPct val="99999"/>
              <a:buFont typeface="Segoe UI" charset="0"/>
              <a:buChar char="●"/>
            </a:pPr>
            <a:r>
              <a:rPr sz="1000" b="0" i="0">
                <a:solidFill>
                  <a:srgbClr val="000000"/>
                </a:solidFill>
                <a:latin typeface="Microsoft YaHei"/>
              </a:rPr>
              <a:t>Chess capability jumped GPT-3.5 → GPT-4 via a </a:t>
            </a:r>
            <a:r>
              <a:rPr sz="1000" b="1" i="0">
                <a:solidFill>
                  <a:srgbClr val="6F4699"/>
                </a:solidFill>
                <a:latin typeface="Segoe UI"/>
              </a:rPr>
              <a:t>deliberate data decision</a:t>
            </a:r>
            <a:r>
              <a:rPr sz="1000" b="0" i="0">
                <a:solidFill>
                  <a:srgbClr val="000000"/>
                </a:solidFill>
                <a:latin typeface="Segoe UI"/>
              </a:rPr>
              <a:t>, not emergent scaling alone</a:t>
            </a:r>
            <a:endParaRPr sz="1000" b="0" i="0">
              <a:solidFill>
                <a:srgbClr val="000000"/>
              </a:solidFill>
              <a:latin typeface="Segoe UI"/>
              <a:cs typeface="Segoe UI"/>
            </a:endParaRPr>
          </a:p>
          <a:p>
            <a:pPr marL="159385" indent="-159385" algn="l">
              <a:lnSpc>
                <a:spcPts val="1298"/>
              </a:lnSpc>
              <a:spcBef>
                <a:spcPts val="539"/>
              </a:spcBef>
              <a:spcAft>
                <a:spcPts val="0"/>
              </a:spcAft>
              <a:buClr>
                <a:srgbClr val="7F659A"/>
              </a:buClr>
              <a:buSzPct val="99999"/>
              <a:buFont typeface="Segoe UI" charset="0"/>
              <a:buChar char="●"/>
            </a:pPr>
            <a:r>
              <a:rPr sz="1000" b="0" i="0">
                <a:solidFill>
                  <a:srgbClr val="000000"/>
                </a:solidFill>
                <a:latin typeface="Segoe UI"/>
              </a:rPr>
              <a:t>Untargeted domains: expect rough edges — diagnose before deploying, consider fine-tuning to reshape RL distribution</a:t>
            </a:r>
            <a:endParaRPr sz="1000" b="0" i="0">
              <a:solidFill>
                <a:srgbClr val="000000"/>
              </a:solidFill>
              <a:latin typeface="Segoe UI"/>
              <a:cs typeface="Segoe UI"/>
            </a:endParaRPr>
          </a:p>
          <a:p>
            <a:pPr marL="159385" indent="-159385" algn="l">
              <a:lnSpc>
                <a:spcPts val="1298"/>
              </a:lnSpc>
              <a:spcBef>
                <a:spcPts val="539"/>
              </a:spcBef>
              <a:spcAft>
                <a:spcPts val="0"/>
              </a:spcAft>
              <a:buClr>
                <a:srgbClr val="7F659A"/>
              </a:buClr>
              <a:buSzPct val="99999"/>
              <a:buFont typeface="Segoe UI" charset="0"/>
              <a:buChar char="●"/>
            </a:pPr>
            <a:r>
              <a:rPr sz="1000" b="1" i="0">
                <a:solidFill>
                  <a:srgbClr val="6F4699"/>
                </a:solidFill>
                <a:latin typeface="Segoe UI"/>
              </a:rPr>
              <a:t>Strategic white space:</a:t>
            </a:r>
            <a:r>
              <a:rPr sz="1000" b="0" i="0">
                <a:solidFill>
                  <a:srgbClr val="000000"/>
                </a:solidFill>
                <a:latin typeface="Segoe UI"/>
              </a:rPr>
              <a:t> valuable verifiable domains labs haven't targeted yet are the differentiation opportunity</a:t>
            </a:r>
            <a:endParaRPr sz="1000" b="0" i="0">
              <a:solidFill>
                <a:srgbClr val="000000"/>
              </a:solidFill>
              <a:latin typeface="Segoe UI"/>
              <a:cs typeface="Segoe UI"/>
            </a:endParaRP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6324441" y="1394484"/>
          <a:ext cx="5591035" cy="41146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981372"/>
            <a:ext cx="11430000" cy="19050"/>
          </a:xfrm>
          <a:prstGeom prst="rect">
            <a:avLst/>
          </a:prstGeom>
          <a:solidFill>
            <a:srgbClr val="8B6FA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ounded Rectangle 2"/>
          <p:cNvSpPr/>
          <p:nvPr/>
        </p:nvSpPr>
        <p:spPr>
          <a:xfrm>
            <a:off x="381000" y="1137493"/>
            <a:ext cx="5600700" cy="4769941"/>
          </a:xfrm>
          <a:prstGeom prst="roundRect">
            <a:avLst>
              <a:gd name="adj" fmla="val 3195"/>
            </a:avLst>
          </a:prstGeom>
          <a:solidFill>
            <a:srgbClr val="D4D0E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400"/>
          </a:p>
        </p:txBody>
      </p:sp>
      <p:sp>
        <p:nvSpPr>
          <p:cNvPr id="4" name="Oval 3"/>
          <p:cNvSpPr/>
          <p:nvPr/>
        </p:nvSpPr>
        <p:spPr>
          <a:xfrm>
            <a:off x="571500" y="1439019"/>
            <a:ext cx="335160" cy="335160"/>
          </a:xfrm>
          <a:prstGeom prst="ellipse">
            <a:avLst/>
          </a:prstGeom>
          <a:solidFill>
            <a:srgbClr val="4A2D6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400"/>
          </a:p>
        </p:txBody>
      </p:sp>
      <p:pic>
        <p:nvPicPr>
          <p:cNvPr id="5" name="Picture 4" descr="image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662863" y="1545601"/>
            <a:ext cx="152396" cy="121916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6210300" y="1137493"/>
            <a:ext cx="5600700" cy="4769941"/>
          </a:xfrm>
          <a:prstGeom prst="roundRect">
            <a:avLst>
              <a:gd name="adj" fmla="val 3195"/>
            </a:avLst>
          </a:prstGeom>
          <a:solidFill>
            <a:srgbClr val="D4D0E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400"/>
          </a:p>
        </p:txBody>
      </p:sp>
      <p:sp>
        <p:nvSpPr>
          <p:cNvPr id="7" name="Oval 6"/>
          <p:cNvSpPr/>
          <p:nvPr/>
        </p:nvSpPr>
        <p:spPr>
          <a:xfrm>
            <a:off x="6400800" y="1439019"/>
            <a:ext cx="335160" cy="335160"/>
          </a:xfrm>
          <a:prstGeom prst="ellipse">
            <a:avLst/>
          </a:prstGeom>
          <a:solidFill>
            <a:srgbClr val="4A2D6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400"/>
          </a:p>
        </p:txBody>
      </p:sp>
      <p:pic>
        <p:nvPicPr>
          <p:cNvPr id="8" name="Picture 7" descr="image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92024" y="1538827"/>
            <a:ext cx="152389" cy="135463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381000" y="6029325"/>
            <a:ext cx="11430000" cy="600075"/>
          </a:xfrm>
          <a:prstGeom prst="roundRect">
            <a:avLst>
              <a:gd name="adj" fmla="val 19047"/>
            </a:avLst>
          </a:prstGeom>
          <a:solidFill>
            <a:srgbClr val="D4D0E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400"/>
          </a:p>
        </p:txBody>
      </p:sp>
      <p:sp>
        <p:nvSpPr>
          <p:cNvPr id="10" name="Oval 9"/>
          <p:cNvSpPr/>
          <p:nvPr/>
        </p:nvSpPr>
        <p:spPr>
          <a:xfrm>
            <a:off x="548580" y="6128295"/>
            <a:ext cx="274290" cy="274290"/>
          </a:xfrm>
          <a:prstGeom prst="ellipse">
            <a:avLst/>
          </a:prstGeom>
          <a:solidFill>
            <a:srgbClr val="63109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400"/>
          </a:p>
        </p:txBody>
      </p:sp>
      <p:pic>
        <p:nvPicPr>
          <p:cNvPr id="11" name="Picture 10" descr="image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0904" y="6208563"/>
            <a:ext cx="129468" cy="11329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80990" y="304792"/>
            <a:ext cx="4183602" cy="29526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l"/>
            <a:r>
              <a:rPr sz="1957" b="0" i="0">
                <a:latin typeface="Georgia"/>
              </a:rPr>
              <a:t>The Human-Agent Division of Labor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80990" y="670900"/>
            <a:ext cx="9594999" cy="184666"/>
          </a:xfrm>
          <a:prstGeom prst="rect">
            <a:avLst/>
          </a:prstGeom>
          <a:noFill/>
        </p:spPr>
        <p:txBody>
          <a:bodyPr wrap="none" lIns="0" tIns="0" rIns="0" bIns="0" anchor="t">
            <a:spAutoFit/>
          </a:bodyPr>
          <a:lstStyle/>
          <a:p>
            <a:pPr algn="l"/>
            <a:r>
              <a:rPr sz="1050" b="0" i="0">
                <a:solidFill>
                  <a:srgbClr val="4B4B4B"/>
                </a:solidFill>
                <a:latin typeface="Segoe UI"/>
              </a:rPr>
              <a:t>Agents handle recall and fill-in-the-blanks; </a:t>
            </a:r>
            <a:r>
              <a:rPr sz="1200" b="0" i="0">
                <a:solidFill>
                  <a:srgbClr val="4B4B4B"/>
                </a:solidFill>
                <a:latin typeface="Segoe UI"/>
              </a:rPr>
              <a:t>engineers</a:t>
            </a:r>
            <a:r>
              <a:rPr sz="1050" b="0" i="0">
                <a:solidFill>
                  <a:srgbClr val="4B4B4B"/>
                </a:solidFill>
                <a:latin typeface="Segoe UI"/>
              </a:rPr>
              <a:t> own spec design, taste, oversight, and conceptual understanding — that split is the new job description.</a:t>
            </a:r>
            <a:r>
              <a:rPr sz="1050" b="0" i="0" dirty="0">
                <a:solidFill>
                  <a:srgbClr val="6F4699"/>
                </a:solidFill>
                <a:latin typeface="Segoe UI"/>
              </a:rPr>
              <a:t> </a:t>
            </a:r>
            <a:r>
              <a:rPr sz="1050" b="0" i="0" dirty="0">
                <a:solidFill>
                  <a:srgbClr val="6F4699"/>
                </a:solidFill>
                <a:latin typeface="Segoe UI"/>
                <a:hlinkClick r:id="rId5" tooltip="andrej-karpathy-from-vibe-coding-to-agentic-engineeri...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[1]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13196" y="1497322"/>
            <a:ext cx="2354812" cy="24622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l"/>
            <a:r>
              <a:rPr sz="1600" b="0" i="0">
                <a:solidFill>
                  <a:srgbClr val="63109E"/>
                </a:solidFill>
                <a:latin typeface="Georgia"/>
              </a:rPr>
              <a:t>What Agents Handle Well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842350" y="1497322"/>
            <a:ext cx="2450992" cy="24622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l"/>
            <a:r>
              <a:rPr sz="1600" b="0" i="0">
                <a:solidFill>
                  <a:srgbClr val="63109E"/>
                </a:solidFill>
                <a:latin typeface="Georgia"/>
              </a:rPr>
              <a:t>What Engineers Must Own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37147" y="6137667"/>
            <a:ext cx="10524266" cy="32316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050" b="1" i="0">
                <a:solidFill>
                  <a:srgbClr val="63109E"/>
                </a:solidFill>
                <a:latin typeface="Segoe UI"/>
              </a:rPr>
              <a:t>MenuGen bug:</a:t>
            </a:r>
            <a:r>
              <a:rPr sz="1050" b="0" i="0">
                <a:latin typeface="Segoe UI"/>
              </a:rPr>
              <a:t> the agent cross-correlated Stripe and Google accounts by email address — a correct-looking implementation with a fundamental identity design flaw that only an engineer who understands the domain would catch.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71485" y="2045293"/>
            <a:ext cx="5219569" cy="161133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152396" indent="-152396" algn="l">
              <a:lnSpc>
                <a:spcPts val="1425"/>
              </a:lnSpc>
              <a:spcBef>
                <a:spcPts val="0"/>
              </a:spcBef>
              <a:spcAft>
                <a:spcPts val="0"/>
              </a:spcAft>
              <a:buClr>
                <a:srgbClr val="63109E"/>
              </a:buClr>
              <a:buSzPct val="100000"/>
              <a:buFont typeface="Segoe UI" charset="0"/>
              <a:buChar char="●"/>
            </a:pPr>
            <a:r>
              <a:rPr sz="1050" b="1" i="0">
                <a:solidFill>
                  <a:srgbClr val="63109E"/>
                </a:solidFill>
                <a:latin typeface="Segoe UI"/>
              </a:rPr>
              <a:t>API surface recall:</a:t>
            </a:r>
            <a:r>
              <a:rPr sz="1050" b="0" i="0">
                <a:solidFill>
                  <a:srgbClr val="000000"/>
                </a:solidFill>
                <a:latin typeface="Segoe UI"/>
              </a:rPr>
              <a:t> knowing </a:t>
            </a:r>
            <a:r>
              <a:rPr sz="1200" b="0" i="0">
                <a:solidFill>
                  <a:srgbClr val="000000"/>
                </a:solidFill>
                <a:latin typeface="monospace"/>
              </a:rPr>
              <a:t>reshape</a:t>
            </a:r>
            <a:r>
              <a:rPr sz="1050" b="0" i="0">
                <a:solidFill>
                  <a:srgbClr val="000000"/>
                </a:solidFill>
                <a:latin typeface="Segoe UI"/>
              </a:rPr>
              <a:t> vs </a:t>
            </a:r>
            <a:r>
              <a:rPr sz="1200" b="0" i="0">
                <a:solidFill>
                  <a:srgbClr val="000000"/>
                </a:solidFill>
                <a:latin typeface="monospace"/>
              </a:rPr>
              <a:t>permute</a:t>
            </a:r>
            <a:r>
              <a:rPr sz="1050" b="0" i="0">
                <a:solidFill>
                  <a:srgbClr val="000000"/>
                </a:solidFill>
                <a:latin typeface="Segoe UI"/>
              </a:rPr>
              <a:t>, </a:t>
            </a:r>
            <a:r>
              <a:rPr sz="1200" b="0" i="0">
                <a:solidFill>
                  <a:srgbClr val="000000"/>
                </a:solidFill>
                <a:latin typeface="monospace"/>
              </a:rPr>
              <a:t>keepdims</a:t>
            </a:r>
            <a:r>
              <a:rPr sz="1050" b="0" i="0">
                <a:solidFill>
                  <a:srgbClr val="000000"/>
                </a:solidFill>
                <a:latin typeface="Segoe UI"/>
              </a:rPr>
              <a:t> vs </a:t>
            </a:r>
            <a:r>
              <a:rPr sz="1200" b="0" i="0">
                <a:solidFill>
                  <a:srgbClr val="000000"/>
                </a:solidFill>
                <a:latin typeface="monospace"/>
              </a:rPr>
              <a:t>keep_dim</a:t>
            </a:r>
            <a:r>
              <a:rPr sz="1050" b="0" i="0">
                <a:solidFill>
                  <a:srgbClr val="000000"/>
                </a:solidFill>
                <a:latin typeface="Segoe UI"/>
              </a:rPr>
              <a:t> across frameworks</a:t>
            </a:r>
          </a:p>
          <a:p>
            <a:pPr marL="152396" indent="-152396" algn="l">
              <a:lnSpc>
                <a:spcPts val="1425"/>
              </a:lnSpc>
              <a:spcBef>
                <a:spcPts val="539"/>
              </a:spcBef>
              <a:spcAft>
                <a:spcPts val="0"/>
              </a:spcAft>
              <a:buClr>
                <a:srgbClr val="63109E"/>
              </a:buClr>
              <a:buSzPct val="100000"/>
              <a:buFont typeface="Segoe UI" charset="0"/>
              <a:buChar char="●"/>
            </a:pPr>
            <a:r>
              <a:rPr sz="1050" b="1" i="0">
                <a:solidFill>
                  <a:srgbClr val="63109E"/>
                </a:solidFill>
                <a:latin typeface="Segoe UI"/>
              </a:rPr>
              <a:t>Boilerplate generation:</a:t>
            </a:r>
            <a:r>
              <a:rPr sz="1050" b="0" i="0">
                <a:solidFill>
                  <a:srgbClr val="000000"/>
                </a:solidFill>
                <a:latin typeface="Segoe UI"/>
              </a:rPr>
              <a:t> scaffolding, repetitive patterns, iterative refinement within a defined spec</a:t>
            </a:r>
          </a:p>
          <a:p>
            <a:pPr marL="152396" indent="-152396" algn="l">
              <a:lnSpc>
                <a:spcPts val="1425"/>
              </a:lnSpc>
              <a:spcBef>
                <a:spcPts val="539"/>
              </a:spcBef>
              <a:spcAft>
                <a:spcPts val="0"/>
              </a:spcAft>
              <a:buClr>
                <a:srgbClr val="63109E"/>
              </a:buClr>
              <a:buSzPct val="100000"/>
              <a:buFont typeface="Segoe UI" charset="0"/>
              <a:buChar char="●"/>
            </a:pPr>
            <a:r>
              <a:rPr sz="1050" b="1" i="0">
                <a:solidFill>
                  <a:srgbClr val="63109E"/>
                </a:solidFill>
                <a:latin typeface="Segoe UI"/>
              </a:rPr>
              <a:t>Exhaustive search:</a:t>
            </a:r>
            <a:r>
              <a:rPr sz="1050" b="0" i="0">
                <a:solidFill>
                  <a:srgbClr val="000000"/>
                </a:solidFill>
                <a:latin typeface="Segoe UI"/>
              </a:rPr>
              <a:t> filling in a large, well-specified solution space quickly and without fatigue</a:t>
            </a:r>
          </a:p>
          <a:p>
            <a:pPr marL="152396" indent="-152396" algn="l">
              <a:lnSpc>
                <a:spcPts val="1425"/>
              </a:lnSpc>
              <a:spcBef>
                <a:spcPts val="539"/>
              </a:spcBef>
              <a:spcAft>
                <a:spcPts val="0"/>
              </a:spcAft>
              <a:buClr>
                <a:srgbClr val="63109E"/>
              </a:buClr>
              <a:buSzPct val="100000"/>
              <a:buFont typeface="Segoe UI" charset="0"/>
              <a:buChar char="●"/>
            </a:pPr>
            <a:r>
              <a:rPr sz="1050" b="1" i="0">
                <a:solidFill>
                  <a:srgbClr val="63109E"/>
                </a:solidFill>
                <a:latin typeface="Segoe UI"/>
              </a:rPr>
              <a:t>Code aesthetics — not yet:</a:t>
            </a:r>
            <a:r>
              <a:rPr sz="1050" b="0" i="0">
                <a:solidFill>
                  <a:srgbClr val="000000"/>
                </a:solidFill>
                <a:latin typeface="Segoe UI"/>
              </a:rPr>
              <a:t> agent output tends toward bloat, copy-paste, and brittle abstractions — currently outside the RL reward signal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400639" y="2045293"/>
            <a:ext cx="5219569" cy="161133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152396" indent="-152396" algn="l">
              <a:lnSpc>
                <a:spcPts val="1425"/>
              </a:lnSpc>
              <a:spcBef>
                <a:spcPts val="0"/>
              </a:spcBef>
              <a:spcAft>
                <a:spcPts val="0"/>
              </a:spcAft>
              <a:buClr>
                <a:srgbClr val="63109E"/>
              </a:buClr>
              <a:buSzPct val="100000"/>
              <a:buFont typeface="Segoe UI" charset="0"/>
              <a:buChar char="●"/>
            </a:pPr>
            <a:r>
              <a:rPr sz="1050" b="1" i="0">
                <a:solidFill>
                  <a:srgbClr val="63109E"/>
                </a:solidFill>
                <a:latin typeface="Segoe UI"/>
              </a:rPr>
              <a:t>Identity &amp; data design:</a:t>
            </a:r>
            <a:r>
              <a:rPr sz="1050" b="0" i="0">
                <a:solidFill>
                  <a:srgbClr val="000000"/>
                </a:solidFill>
                <a:latin typeface="Segoe UI"/>
              </a:rPr>
              <a:t> unique user ID semantics, data ownership, security model — email is not a stable foreign key</a:t>
            </a:r>
          </a:p>
          <a:p>
            <a:pPr marL="152396" indent="-152396" algn="l">
              <a:lnSpc>
                <a:spcPts val="1425"/>
              </a:lnSpc>
              <a:spcBef>
                <a:spcPts val="539"/>
              </a:spcBef>
              <a:spcAft>
                <a:spcPts val="0"/>
              </a:spcAft>
              <a:buClr>
                <a:srgbClr val="63109E"/>
              </a:buClr>
              <a:buSzPct val="100000"/>
              <a:buFont typeface="Segoe UI" charset="0"/>
              <a:buChar char="●"/>
            </a:pPr>
            <a:r>
              <a:rPr sz="1050" b="1" i="0">
                <a:solidFill>
                  <a:srgbClr val="63109E"/>
                </a:solidFill>
                <a:latin typeface="Segoe UI"/>
              </a:rPr>
              <a:t>Abstract architecture:</a:t>
            </a:r>
            <a:r>
              <a:rPr sz="1050" b="0" i="0">
                <a:solidFill>
                  <a:srgbClr val="000000"/>
                </a:solidFill>
                <a:latin typeface="Segoe UI"/>
              </a:rPr>
              <a:t> which layers to build, which to eliminate — questions that require judgment, not lookup</a:t>
            </a:r>
          </a:p>
          <a:p>
            <a:pPr marL="152396" indent="-152396" algn="l">
              <a:lnSpc>
                <a:spcPts val="1425"/>
              </a:lnSpc>
              <a:spcBef>
                <a:spcPts val="539"/>
              </a:spcBef>
              <a:spcAft>
                <a:spcPts val="0"/>
              </a:spcAft>
              <a:buClr>
                <a:srgbClr val="63109E"/>
              </a:buClr>
              <a:buSzPct val="100000"/>
              <a:buFont typeface="Segoe UI" charset="0"/>
              <a:buChar char="●"/>
            </a:pPr>
            <a:r>
              <a:rPr sz="1050" b="1" i="0">
                <a:solidFill>
                  <a:srgbClr val="63109E"/>
                </a:solidFill>
                <a:latin typeface="Segoe UI"/>
              </a:rPr>
              <a:t>Mental models that matter:</a:t>
            </a:r>
            <a:r>
              <a:rPr sz="1050" b="0" i="0">
                <a:solidFill>
                  <a:srgbClr val="000000"/>
                </a:solidFill>
                <a:latin typeface="Segoe UI"/>
              </a:rPr>
              <a:t> knowing tensor views share storage vs. copy prevents subtle perf bugs even when implementation is delegated</a:t>
            </a:r>
          </a:p>
          <a:p>
            <a:pPr marL="152396" indent="-152396" algn="l">
              <a:lnSpc>
                <a:spcPts val="1425"/>
              </a:lnSpc>
              <a:spcBef>
                <a:spcPts val="539"/>
              </a:spcBef>
              <a:spcAft>
                <a:spcPts val="0"/>
              </a:spcAft>
              <a:buClr>
                <a:srgbClr val="63109E"/>
              </a:buClr>
              <a:buSzPct val="100000"/>
              <a:buFont typeface="Segoe UI" charset="0"/>
              <a:buChar char="●"/>
            </a:pPr>
            <a:r>
              <a:rPr sz="1050" b="1" i="0">
                <a:solidFill>
                  <a:srgbClr val="63109E"/>
                </a:solidFill>
                <a:latin typeface="Segoe UI"/>
              </a:rPr>
              <a:t>Simplicity &amp; taste:</a:t>
            </a:r>
            <a:r>
              <a:rPr sz="1050" b="0" i="0">
                <a:solidFill>
                  <a:srgbClr val="000000"/>
                </a:solidFill>
                <a:latin typeface="Segoe UI"/>
              </a:rPr>
              <a:t> prompting models to minimize produces poor results — the push for elegance must come from the engineer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59229" y="2161516"/>
            <a:ext cx="2606129" cy="2401101"/>
          </a:xfrm>
          <a:prstGeom prst="roundRect">
            <a:avLst>
              <a:gd name="adj" fmla="val 5847"/>
            </a:avLst>
          </a:prstGeom>
          <a:solidFill>
            <a:srgbClr val="D4D0E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400"/>
          </a:p>
        </p:txBody>
      </p:sp>
      <p:sp>
        <p:nvSpPr>
          <p:cNvPr id="3" name="Oval 2"/>
          <p:cNvSpPr/>
          <p:nvPr/>
        </p:nvSpPr>
        <p:spPr>
          <a:xfrm>
            <a:off x="526809" y="2329096"/>
            <a:ext cx="304800" cy="304800"/>
          </a:xfrm>
          <a:prstGeom prst="ellipse">
            <a:avLst/>
          </a:prstGeom>
          <a:solidFill>
            <a:srgbClr val="63109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400"/>
          </a:p>
        </p:txBody>
      </p:sp>
      <p:pic>
        <p:nvPicPr>
          <p:cNvPr id="4" name="Picture 3" descr="image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3062280" y="3310950"/>
            <a:ext cx="91395" cy="159965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300519" y="2161516"/>
            <a:ext cx="2606129" cy="2401101"/>
          </a:xfrm>
          <a:prstGeom prst="roundRect">
            <a:avLst>
              <a:gd name="adj" fmla="val 5847"/>
            </a:avLst>
          </a:prstGeom>
          <a:solidFill>
            <a:srgbClr val="D4D0E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400"/>
          </a:p>
        </p:txBody>
      </p:sp>
      <p:sp>
        <p:nvSpPr>
          <p:cNvPr id="6" name="Oval 5"/>
          <p:cNvSpPr/>
          <p:nvPr/>
        </p:nvSpPr>
        <p:spPr>
          <a:xfrm>
            <a:off x="3468099" y="2329096"/>
            <a:ext cx="304800" cy="304800"/>
          </a:xfrm>
          <a:prstGeom prst="ellipse">
            <a:avLst/>
          </a:prstGeom>
          <a:solidFill>
            <a:srgbClr val="63109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400"/>
          </a:p>
        </p:txBody>
      </p:sp>
      <p:pic>
        <p:nvPicPr>
          <p:cNvPr id="7" name="Picture 6" descr="image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6003496" y="3310950"/>
            <a:ext cx="91396" cy="159965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6241809" y="2161516"/>
            <a:ext cx="2606129" cy="2401101"/>
          </a:xfrm>
          <a:prstGeom prst="roundRect">
            <a:avLst>
              <a:gd name="adj" fmla="val 5847"/>
            </a:avLst>
          </a:prstGeom>
          <a:solidFill>
            <a:srgbClr val="D4D0E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400"/>
          </a:p>
        </p:txBody>
      </p:sp>
      <p:sp>
        <p:nvSpPr>
          <p:cNvPr id="9" name="Oval 8"/>
          <p:cNvSpPr/>
          <p:nvPr/>
        </p:nvSpPr>
        <p:spPr>
          <a:xfrm>
            <a:off x="6409389" y="2329096"/>
            <a:ext cx="304800" cy="304800"/>
          </a:xfrm>
          <a:prstGeom prst="ellipse">
            <a:avLst/>
          </a:prstGeom>
          <a:solidFill>
            <a:srgbClr val="63109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400"/>
          </a:p>
        </p:txBody>
      </p:sp>
      <p:pic>
        <p:nvPicPr>
          <p:cNvPr id="10" name="Picture 9" descr="image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8944713" y="3310950"/>
            <a:ext cx="91396" cy="159965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9183099" y="2161516"/>
            <a:ext cx="2606129" cy="2401101"/>
          </a:xfrm>
          <a:prstGeom prst="roundRect">
            <a:avLst>
              <a:gd name="adj" fmla="val 5847"/>
            </a:avLst>
          </a:prstGeom>
          <a:solidFill>
            <a:srgbClr val="D4D0E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400"/>
          </a:p>
        </p:txBody>
      </p:sp>
      <p:sp>
        <p:nvSpPr>
          <p:cNvPr id="12" name="Oval 11"/>
          <p:cNvSpPr/>
          <p:nvPr/>
        </p:nvSpPr>
        <p:spPr>
          <a:xfrm>
            <a:off x="9350680" y="2329096"/>
            <a:ext cx="304800" cy="304800"/>
          </a:xfrm>
          <a:prstGeom prst="ellipse">
            <a:avLst/>
          </a:prstGeom>
          <a:solidFill>
            <a:srgbClr val="63109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400"/>
          </a:p>
        </p:txBody>
      </p:sp>
      <p:sp>
        <p:nvSpPr>
          <p:cNvPr id="13" name="Rounded Rectangle 12"/>
          <p:cNvSpPr/>
          <p:nvPr/>
        </p:nvSpPr>
        <p:spPr>
          <a:xfrm>
            <a:off x="359229" y="5613088"/>
            <a:ext cx="11430000" cy="618529"/>
          </a:xfrm>
          <a:prstGeom prst="roundRect">
            <a:avLst>
              <a:gd name="adj" fmla="val 18479"/>
            </a:avLst>
          </a:prstGeom>
          <a:solidFill>
            <a:srgbClr val="D4D0E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" name="TextBox 13"/>
          <p:cNvSpPr txBox="1"/>
          <p:nvPr/>
        </p:nvSpPr>
        <p:spPr>
          <a:xfrm>
            <a:off x="380990" y="304792"/>
            <a:ext cx="6322953" cy="30479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l"/>
            <a:r>
              <a:rPr sz="2015" b="0" i="0">
                <a:latin typeface="Georgia"/>
              </a:rPr>
              <a:t>Spec-First Development and Agent-Native Workflows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0990" y="898358"/>
            <a:ext cx="11593238" cy="184666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100" b="0" i="0">
                <a:latin typeface="Segoe UI"/>
              </a:rPr>
              <a:t>Working with agents at production quality requires spec-first thinking — write the </a:t>
            </a:r>
            <a:r>
              <a:rPr sz="1200" b="0" i="0">
                <a:latin typeface="Segoe UI"/>
              </a:rPr>
              <a:t>detailed</a:t>
            </a:r>
            <a:r>
              <a:rPr sz="1100" b="0" i="0">
                <a:latin typeface="Segoe UI"/>
              </a:rPr>
              <a:t> design doc first, then let agents fill it in under your oversight.</a:t>
            </a:r>
            <a:r>
              <a:rPr sz="1050" b="0" i="0" dirty="0">
                <a:solidFill>
                  <a:srgbClr val="6F4699"/>
                </a:solidFill>
                <a:latin typeface="Segoe UI"/>
              </a:rPr>
              <a:t> </a:t>
            </a:r>
            <a:r>
              <a:rPr sz="1050" b="0" i="0" dirty="0">
                <a:solidFill>
                  <a:srgbClr val="6F4699"/>
                </a:solidFill>
                <a:latin typeface="Segoe UI"/>
                <a:hlinkClick r:id="rId3" tooltip="andrej-karpathy-from-vibe-coding-to-agentic-engineeri...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[1]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46450" y="2386206"/>
            <a:ext cx="76944" cy="21544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l"/>
            <a:r>
              <a:rPr sz="1400" b="0" i="0">
                <a:solidFill>
                  <a:srgbClr val="FFFFFF"/>
                </a:solidFill>
                <a:latin typeface="Georgia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26795" y="2748147"/>
            <a:ext cx="415178" cy="16927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l"/>
            <a:r>
              <a:rPr sz="1100" b="0" i="0">
                <a:solidFill>
                  <a:srgbClr val="63109E"/>
                </a:solidFill>
                <a:latin typeface="Georgia"/>
              </a:rPr>
              <a:t>Define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26795" y="2970938"/>
            <a:ext cx="708527" cy="24622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l"/>
            <a:r>
              <a:rPr sz="1600" b="0" i="0">
                <a:latin typeface="Georgia"/>
              </a:rPr>
              <a:t>Context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26795" y="3280046"/>
            <a:ext cx="2086964" cy="48474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050" b="0" i="0">
                <a:latin typeface="Segoe UI"/>
              </a:rPr>
              <a:t>What does the agent need to know about the system, constraints, and non-negotiables?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577844" y="2386206"/>
            <a:ext cx="100990" cy="21544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l"/>
            <a:r>
              <a:rPr sz="1400" b="0" i="0">
                <a:solidFill>
                  <a:srgbClr val="FFFFFF"/>
                </a:solidFill>
                <a:latin typeface="Georgia"/>
              </a:rPr>
              <a:t>2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468012" y="2748147"/>
            <a:ext cx="415178" cy="16927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l"/>
            <a:r>
              <a:rPr sz="1100" b="0" i="0">
                <a:solidFill>
                  <a:srgbClr val="63109E"/>
                </a:solidFill>
                <a:latin typeface="Georgia"/>
              </a:rPr>
              <a:t>Define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468012" y="2970938"/>
            <a:ext cx="495328" cy="24622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l"/>
            <a:r>
              <a:rPr sz="1600" b="0" i="0">
                <a:latin typeface="Georgia"/>
              </a:rPr>
              <a:t>Tools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468012" y="3280046"/>
            <a:ext cx="2193374" cy="48474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050" b="0" i="0">
                <a:latin typeface="Segoe UI"/>
              </a:rPr>
              <a:t>What actions can the agent take, and what are the explicit boundaries on those actions?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519507" y="2386206"/>
            <a:ext cx="99386" cy="21544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l"/>
            <a:r>
              <a:rPr sz="1400" b="0" i="0">
                <a:solidFill>
                  <a:srgbClr val="FFFFFF"/>
                </a:solidFill>
                <a:latin typeface="Georgia"/>
              </a:rPr>
              <a:t>3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409229" y="2748147"/>
            <a:ext cx="415178" cy="16927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l"/>
            <a:r>
              <a:rPr sz="1100" b="0" i="0">
                <a:solidFill>
                  <a:srgbClr val="63109E"/>
                </a:solidFill>
                <a:latin typeface="Georgia"/>
              </a:rPr>
              <a:t>Define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409229" y="2970938"/>
            <a:ext cx="1375377" cy="24622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l"/>
            <a:r>
              <a:rPr sz="1600" b="0" i="0">
                <a:latin typeface="Georgia"/>
              </a:rPr>
              <a:t>Feedback Loop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409229" y="3280046"/>
            <a:ext cx="2179533" cy="48474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050" b="0" i="0">
                <a:latin typeface="Segoe UI"/>
              </a:rPr>
              <a:t>How will the agent know if its output is correct? Evals, tests, linting, type checks.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9459682" y="2386206"/>
            <a:ext cx="100990" cy="21544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l"/>
            <a:r>
              <a:rPr sz="1400" b="0" i="0">
                <a:solidFill>
                  <a:srgbClr val="FFFFFF"/>
                </a:solidFill>
                <a:latin typeface="Georgia"/>
              </a:rPr>
              <a:t>4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350445" y="2748147"/>
            <a:ext cx="415178" cy="16927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l"/>
            <a:r>
              <a:rPr sz="1100" b="0" i="0">
                <a:solidFill>
                  <a:srgbClr val="63109E"/>
                </a:solidFill>
                <a:latin typeface="Georgia"/>
              </a:rPr>
              <a:t>Define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9350445" y="2970938"/>
            <a:ext cx="969817" cy="24622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l"/>
            <a:r>
              <a:rPr sz="1600" b="0" i="0">
                <a:latin typeface="Georgia"/>
              </a:rPr>
              <a:t>Guardrails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350445" y="3280046"/>
            <a:ext cx="2136225" cy="64633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050" b="0" i="0">
                <a:latin typeface="Segoe UI"/>
              </a:rPr>
              <a:t>What must never happen regardless of agent reasoning? Write these as hard constraints — not soft suggestions.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11615" y="5692862"/>
            <a:ext cx="125458" cy="34289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l"/>
            <a:r>
              <a:rPr sz="2303" b="0" i="0">
                <a:solidFill>
                  <a:srgbClr val="63109E"/>
                </a:solidFill>
                <a:latin typeface="Georgia"/>
              </a:rPr>
              <a:t>"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51371" y="5740486"/>
            <a:ext cx="10770124" cy="369332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200" b="0" i="1">
                <a:latin typeface="Georgia"/>
              </a:rPr>
              <a:t>Work with your agent to design a spec that is very detailed — maybe the docs — and then get the agents to write them. Agent-native infrastructure is the next build surface: llms.txt, agent-readable APIs, prompt-driven deployment.</a:t>
            </a:r>
            <a:endParaRPr lang="en-US" sz="1200" b="0" i="1">
              <a:latin typeface="Georgia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0045795" y="6467313"/>
            <a:ext cx="1764908" cy="16192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l"/>
            <a:r>
              <a:rPr sz="843" b="0" i="0">
                <a:latin typeface="Segoe UI"/>
              </a:rPr>
              <a:t>Sequoia Capital — April 29, 2026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826740"/>
            <a:ext cx="533400" cy="28575"/>
          </a:xfrm>
          <a:prstGeom prst="rect">
            <a:avLst/>
          </a:prstGeom>
          <a:solidFill>
            <a:srgbClr val="63109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ounded Rectangle 2"/>
          <p:cNvSpPr/>
          <p:nvPr/>
        </p:nvSpPr>
        <p:spPr>
          <a:xfrm>
            <a:off x="304800" y="1649610"/>
            <a:ext cx="4864596" cy="1720750"/>
          </a:xfrm>
          <a:prstGeom prst="roundRect">
            <a:avLst>
              <a:gd name="adj" fmla="val 8856"/>
            </a:avLst>
          </a:prstGeom>
          <a:solidFill>
            <a:srgbClr val="D4D0E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400"/>
          </a:p>
        </p:txBody>
      </p:sp>
      <p:pic>
        <p:nvPicPr>
          <p:cNvPr id="4" name="Picture 3" descr="image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487548" y="1811490"/>
            <a:ext cx="152396" cy="152396"/>
          </a:xfrm>
          <a:prstGeom prst="rect">
            <a:avLst/>
          </a:prstGeom>
        </p:spPr>
      </p:pic>
      <p:pic>
        <p:nvPicPr>
          <p:cNvPr id="5" name="Picture 4" descr="image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51273" y="3551991"/>
            <a:ext cx="171512" cy="200008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304800" y="3933824"/>
            <a:ext cx="4864596" cy="1720750"/>
          </a:xfrm>
          <a:prstGeom prst="roundRect">
            <a:avLst>
              <a:gd name="adj" fmla="val 8856"/>
            </a:avLst>
          </a:prstGeom>
          <a:solidFill>
            <a:srgbClr val="8B6FA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400"/>
          </a:p>
        </p:txBody>
      </p:sp>
      <p:pic>
        <p:nvPicPr>
          <p:cNvPr id="7" name="Picture 6" descr="image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06585" y="4095644"/>
            <a:ext cx="114321" cy="152401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304800" y="5791646"/>
            <a:ext cx="4864596" cy="761702"/>
          </a:xfrm>
          <a:prstGeom prst="roundRect">
            <a:avLst>
              <a:gd name="adj" fmla="val 20007"/>
            </a:avLst>
          </a:prstGeom>
          <a:solidFill>
            <a:srgbClr val="D4D0E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400"/>
          </a:p>
        </p:txBody>
      </p:sp>
      <p:pic>
        <p:nvPicPr>
          <p:cNvPr id="9" name="Picture 8" descr="image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4748" y="5973299"/>
            <a:ext cx="173324" cy="12380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397996" y="1710481"/>
            <a:ext cx="9525" cy="4781847"/>
          </a:xfrm>
          <a:prstGeom prst="rect">
            <a:avLst/>
          </a:prstGeom>
          <a:solidFill>
            <a:srgbClr val="8B6FA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ounded Rectangle 10"/>
          <p:cNvSpPr/>
          <p:nvPr/>
        </p:nvSpPr>
        <p:spPr>
          <a:xfrm>
            <a:off x="5636121" y="4068663"/>
            <a:ext cx="6251078" cy="816619"/>
          </a:xfrm>
          <a:prstGeom prst="roundRect">
            <a:avLst>
              <a:gd name="adj" fmla="val 18662"/>
            </a:avLst>
          </a:prstGeom>
          <a:solidFill>
            <a:srgbClr val="E8E9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400"/>
          </a:p>
        </p:txBody>
      </p:sp>
      <p:sp>
        <p:nvSpPr>
          <p:cNvPr id="12" name="TextBox 11"/>
          <p:cNvSpPr txBox="1"/>
          <p:nvPr/>
        </p:nvSpPr>
        <p:spPr>
          <a:xfrm>
            <a:off x="304792" y="323841"/>
            <a:ext cx="6204489" cy="39051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l"/>
            <a:r>
              <a:rPr sz="2591" b="0" i="0">
                <a:latin typeface="Georgia"/>
              </a:rPr>
              <a:t>Hiring and Evaluating Agentic Engineers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4792" y="1017214"/>
            <a:ext cx="11326281" cy="52192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266" b="0" i="0">
                <a:latin typeface="Segoe UI"/>
              </a:rPr>
              <a:t>Traditional coding puzzles screen for skills that agents now supply; the signal has shifted to coordinating agents on large, adversarially tested projects.</a:t>
            </a:r>
            <a:r>
              <a:rPr sz="1055" b="0" i="0">
                <a:solidFill>
                  <a:srgbClr val="6F4699"/>
                </a:solidFill>
                <a:latin typeface="Segoe UI"/>
              </a:rPr>
              <a:t> </a:t>
            </a:r>
            <a:r>
              <a:rPr sz="1055" b="0" i="0">
                <a:solidFill>
                  <a:srgbClr val="6F4699"/>
                </a:solidFill>
                <a:latin typeface="Segoe UI"/>
                <a:hlinkClick r:id="rId6" tooltip="andrej-karpathy-from-vibe-coding-to-agentic-engineeri...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[1]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48801" y="1780194"/>
            <a:ext cx="822341" cy="21544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l"/>
            <a:r>
              <a:rPr sz="1400" b="0" i="0">
                <a:solidFill>
                  <a:srgbClr val="4B4B4B"/>
                </a:solidFill>
                <a:latin typeface="Georgia"/>
              </a:rPr>
              <a:t>Old Signal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09319" y="2406662"/>
            <a:ext cx="3285323" cy="21544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l"/>
            <a:r>
              <a:rPr sz="1400" b="0" i="0">
                <a:latin typeface="Segoe UI"/>
              </a:rPr>
              <a:t>Solve an algorithmic puzzle in 45 minutes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48801" y="4071608"/>
            <a:ext cx="892873" cy="21544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l"/>
            <a:r>
              <a:rPr sz="1400" b="0" i="0">
                <a:solidFill>
                  <a:srgbClr val="0F0F10"/>
                </a:solidFill>
                <a:latin typeface="Georgia"/>
              </a:rPr>
              <a:t>New Signal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87548" y="4567448"/>
            <a:ext cx="4122584" cy="64633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400" b="0" i="0">
                <a:solidFill>
                  <a:srgbClr val="0F0F0F"/>
                </a:solidFill>
                <a:latin typeface="Segoe UI"/>
              </a:rPr>
              <a:t>Build a Twitter clone — make it secure, deploy it, then withstand 10 parallel Codex 5.4 agents trying to break it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42325" y="5920524"/>
            <a:ext cx="4241695" cy="506957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600" b="0" i="1" dirty="0">
                <a:solidFill>
                  <a:srgbClr val="63109E"/>
                </a:solidFill>
                <a:latin typeface="Georgia"/>
              </a:rPr>
              <a:t>Most people have still not refactored their hiring </a:t>
            </a:r>
            <a:r>
              <a:rPr sz="1600" b="0" i="1">
                <a:solidFill>
                  <a:srgbClr val="63109E"/>
                </a:solidFill>
                <a:latin typeface="Georgia"/>
              </a:rPr>
              <a:t>process for agentic engineer capability.</a:t>
            </a:r>
            <a:endParaRPr lang="en-US" sz="1600" b="0" i="1" dirty="0">
              <a:solidFill>
                <a:srgbClr val="63109E"/>
              </a:solidFill>
              <a:latin typeface="Georgia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35980" y="1649569"/>
            <a:ext cx="3167534" cy="27699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l"/>
            <a:r>
              <a:rPr b="0" i="0">
                <a:latin typeface="Georgia"/>
              </a:rPr>
              <a:t>What to Observe in Candidates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788376" y="4175119"/>
            <a:ext cx="1466748" cy="16927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l"/>
            <a:r>
              <a:rPr sz="1100" b="0" i="0">
                <a:solidFill>
                  <a:srgbClr val="63109E"/>
                </a:solidFill>
                <a:latin typeface="Georgia"/>
              </a:rPr>
              <a:t>Self-Evaluation Prompt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788376" y="4373205"/>
            <a:ext cx="5608001" cy="33855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sz="1100" b="0" i="0">
                <a:latin typeface="Segoe UI"/>
              </a:rPr>
              <a:t>Can you brief an agent on a large unfamiliar codebase and ship a correct, secure feature without touching every line yourself?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635980" y="1996181"/>
            <a:ext cx="6250922" cy="156953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175166" indent="-175166" algn="l">
              <a:lnSpc>
                <a:spcPts val="1583"/>
              </a:lnSpc>
              <a:spcBef>
                <a:spcPts val="0"/>
              </a:spcBef>
              <a:spcAft>
                <a:spcPts val="0"/>
              </a:spcAft>
              <a:buClr>
                <a:srgbClr val="7F659A"/>
              </a:buClr>
              <a:buSzPct val="100000"/>
              <a:buFont typeface="Segoe UI" charset="0"/>
              <a:buChar char="●"/>
            </a:pPr>
            <a:r>
              <a:rPr sz="1100" b="1" i="0">
                <a:solidFill>
                  <a:srgbClr val="6F4699"/>
                </a:solidFill>
                <a:latin typeface="Segoe UI"/>
              </a:rPr>
              <a:t>Setup investment</a:t>
            </a:r>
            <a:r>
              <a:rPr sz="1200" b="0" i="0">
                <a:solidFill>
                  <a:srgbClr val="000000"/>
                </a:solidFill>
                <a:latin typeface="Segoe UI"/>
              </a:rPr>
              <a:t> — does the candidate scaffold a robust environment before delegating?</a:t>
            </a:r>
          </a:p>
          <a:p>
            <a:pPr marL="175166" indent="-175166" algn="l">
              <a:lnSpc>
                <a:spcPts val="1583"/>
              </a:lnSpc>
              <a:spcBef>
                <a:spcPts val="659"/>
              </a:spcBef>
              <a:spcAft>
                <a:spcPts val="0"/>
              </a:spcAft>
              <a:buClr>
                <a:srgbClr val="7F659A"/>
              </a:buClr>
              <a:buSzPct val="100000"/>
              <a:buFont typeface="Segoe UI" charset="0"/>
              <a:buChar char="●"/>
            </a:pPr>
            <a:r>
              <a:rPr sz="1100" b="1" i="0">
                <a:solidFill>
                  <a:srgbClr val="6F4699"/>
                </a:solidFill>
                <a:latin typeface="Segoe UI"/>
              </a:rPr>
              <a:t>Feature utilization</a:t>
            </a:r>
            <a:r>
              <a:rPr sz="1200" b="0" i="0">
                <a:solidFill>
                  <a:srgbClr val="000000"/>
                </a:solidFill>
                <a:latin typeface="Segoe UI"/>
              </a:rPr>
              <a:t> — breadth and intentionality in using agentic tooling</a:t>
            </a:r>
          </a:p>
          <a:p>
            <a:pPr marL="175166" indent="-175166" algn="l">
              <a:lnSpc>
                <a:spcPts val="1583"/>
              </a:lnSpc>
              <a:spcBef>
                <a:spcPts val="659"/>
              </a:spcBef>
              <a:spcAft>
                <a:spcPts val="0"/>
              </a:spcAft>
              <a:buClr>
                <a:srgbClr val="7F659A"/>
              </a:buClr>
              <a:buSzPct val="100000"/>
              <a:buFont typeface="Segoe UI" charset="0"/>
              <a:buChar char="●"/>
            </a:pPr>
            <a:r>
              <a:rPr sz="1100" b="1" i="0">
                <a:solidFill>
                  <a:srgbClr val="6F4699"/>
                </a:solidFill>
                <a:latin typeface="Segoe UI"/>
              </a:rPr>
              <a:t>Spec authorship</a:t>
            </a:r>
            <a:r>
              <a:rPr sz="1200" b="0" i="0">
                <a:solidFill>
                  <a:srgbClr val="000000"/>
                </a:solidFill>
                <a:latin typeface="Segoe UI"/>
              </a:rPr>
              <a:t> — ability to write, enforce, and iterate on a detailed specification</a:t>
            </a:r>
          </a:p>
          <a:p>
            <a:pPr marL="175166" indent="-175166" algn="l">
              <a:lnSpc>
                <a:spcPts val="1583"/>
              </a:lnSpc>
              <a:spcBef>
                <a:spcPts val="659"/>
              </a:spcBef>
              <a:spcAft>
                <a:spcPts val="0"/>
              </a:spcAft>
              <a:buClr>
                <a:srgbClr val="7F659A"/>
              </a:buClr>
              <a:buSzPct val="100000"/>
              <a:buFont typeface="Segoe UI" charset="0"/>
              <a:buChar char="●"/>
            </a:pPr>
            <a:r>
              <a:rPr sz="1100" b="1" i="0">
                <a:solidFill>
                  <a:srgbClr val="6F4699"/>
                </a:solidFill>
                <a:latin typeface="Segoe UI"/>
              </a:rPr>
              <a:t>Override judgment</a:t>
            </a:r>
            <a:r>
              <a:rPr sz="1200" b="0" i="0">
                <a:solidFill>
                  <a:srgbClr val="000000"/>
                </a:solidFill>
                <a:latin typeface="Segoe UI"/>
              </a:rPr>
              <a:t> — knowing when to intercept the agent and correct its trajectory</a:t>
            </a:r>
          </a:p>
          <a:p>
            <a:pPr marL="175166" indent="-175166" algn="l">
              <a:lnSpc>
                <a:spcPts val="1583"/>
              </a:lnSpc>
              <a:spcBef>
                <a:spcPts val="659"/>
              </a:spcBef>
              <a:spcAft>
                <a:spcPts val="0"/>
              </a:spcAft>
              <a:buClr>
                <a:srgbClr val="7F659A"/>
              </a:buClr>
              <a:buSzPct val="100000"/>
              <a:buFont typeface="Segoe UI" charset="0"/>
              <a:buChar char="●"/>
            </a:pPr>
            <a:r>
              <a:rPr sz="1100" b="1" i="0">
                <a:solidFill>
                  <a:srgbClr val="6F4699"/>
                </a:solidFill>
                <a:latin typeface="Segoe UI"/>
              </a:rPr>
              <a:t>Security baseline</a:t>
            </a:r>
            <a:r>
              <a:rPr sz="1200" b="0" i="0">
                <a:solidFill>
                  <a:srgbClr val="000000"/>
                </a:solidFill>
                <a:latin typeface="Segoe UI"/>
              </a:rPr>
              <a:t> — evaluation environment must itself be adversarial; security under automated attack is now baseline, not advanced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Jukka Niiranen</dc:creator>
  <cp:keywords/>
  <dc:description>generated using python-pptx</dc:description>
  <cp:lastModifiedBy>Jukka Niiranen</cp:lastModifiedBy>
  <cp:revision>77</cp:revision>
  <dcterms:created xsi:type="dcterms:W3CDTF">2026-06-30T10:55:40Z</dcterms:created>
  <dcterms:modified xsi:type="dcterms:W3CDTF">2026-06-30T12:28:26Z</dcterms:modified>
  <cp:category/>
</cp:coreProperties>
</file>