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328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646920" y="640080"/>
            <a:ext cx="914400" cy="914400"/>
          </a:xfrm>
          <a:prstGeom prst="rect">
            <a:avLst/>
          </a:prstGeom>
          <a:solidFill>
            <a:srgbClr val="2E5A9E">
              <a:alpha val="78000"/>
            </a:srgbClr>
          </a:solidFill>
          <a:ln w="12700">
            <a:solidFill>
              <a:srgbClr val="24426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0671048" y="640080"/>
            <a:ext cx="914400" cy="914400"/>
          </a:xfrm>
          <a:prstGeom prst="rect">
            <a:avLst/>
          </a:prstGeom>
          <a:solidFill>
            <a:srgbClr val="C4622C">
              <a:alpha val="32000"/>
            </a:srgbClr>
          </a:solidFill>
          <a:ln w="12700">
            <a:solidFill>
              <a:srgbClr val="24426E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9646920" y="1664208"/>
            <a:ext cx="914400" cy="914400"/>
          </a:xfrm>
          <a:prstGeom prst="rect">
            <a:avLst/>
          </a:prstGeom>
          <a:solidFill>
            <a:srgbClr val="2E5A9E">
              <a:alpha val="50000"/>
            </a:srgbClr>
          </a:solidFill>
          <a:ln w="12700">
            <a:solidFill>
              <a:srgbClr val="24426E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0671048" y="1664208"/>
            <a:ext cx="914400" cy="914400"/>
          </a:xfrm>
          <a:prstGeom prst="rect">
            <a:avLst/>
          </a:prstGeom>
          <a:solidFill>
            <a:srgbClr val="E2924E">
              <a:alpha val="72000"/>
            </a:srgbClr>
          </a:solidFill>
          <a:ln w="12700">
            <a:solidFill>
              <a:srgbClr val="24426E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77240" y="1993392"/>
            <a:ext cx="566928" cy="64008"/>
          </a:xfrm>
          <a:prstGeom prst="rect">
            <a:avLst/>
          </a:prstGeom>
          <a:solidFill>
            <a:srgbClr val="C4622C"/>
          </a:solidFill>
          <a:ln/>
        </p:spPr>
      </p:sp>
      <p:sp>
        <p:nvSpPr>
          <p:cNvPr id="7" name="Text 5"/>
          <p:cNvSpPr/>
          <p:nvPr/>
        </p:nvSpPr>
        <p:spPr>
          <a:xfrm>
            <a:off x="777240" y="2240280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E292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INDEPENDENT MARKET ANALYSIS  ·  MID-2026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731520" y="2542032"/>
            <a:ext cx="10058400" cy="1783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No-Code</a:t>
            </a:r>
            <a:endParaRPr lang="en-US" sz="5000" dirty="0"/>
          </a:p>
          <a:p>
            <a:pPr indent="0" marL="0">
              <a:lnSpc>
                <a:spcPct val="98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Agent Builder Market</a:t>
            </a:r>
            <a:endParaRPr lang="en-US" sz="5000" dirty="0"/>
          </a:p>
        </p:txBody>
      </p:sp>
      <p:sp>
        <p:nvSpPr>
          <p:cNvPr id="9" name="Text 7"/>
          <p:cNvSpPr/>
          <p:nvPr/>
        </p:nvSpPr>
        <p:spPr>
          <a:xfrm>
            <a:off x="777240" y="4370832"/>
            <a:ext cx="8778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8000"/>
              </a:lnSpc>
              <a:buNone/>
            </a:pPr>
            <a:r>
              <a:rPr lang="en-US" sz="1600" dirty="0">
                <a:solidFill>
                  <a:srgbClr val="CFDB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two-axis independent scoring of 27 enterprise vendors — who leads, who disrupts, and why the no-code persona decides the standings.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77240" y="539496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8FA9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 Shapers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3108960" y="539496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E292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Pace Setters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5440680" y="539496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8FA9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Pioneers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7772400" y="539496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E292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Specialists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777240" y="5989320"/>
            <a:ext cx="10607040" cy="0"/>
          </a:xfrm>
          <a:prstGeom prst="line">
            <a:avLst/>
          </a:prstGeom>
          <a:noFill/>
          <a:ln w="12700">
            <a:solidFill>
              <a:srgbClr val="27416E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77240" y="6144768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Jukka Niiranen</a:t>
            </a:r>
            <a:pPr indent="0" marL="0">
              <a:buNone/>
            </a:pPr>
            <a:r>
              <a:rPr lang="en-US" sz="1300" dirty="0">
                <a:solidFill>
                  <a:srgbClr val="8FA9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Power Platform Advisor &amp; Owner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777240" y="6455664"/>
            <a:ext cx="10607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5E76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June 2026   ·   Source: Claude Fable 5 Research   ·   vibes.jukkan.com/ncab-quadrant.html</a:t>
            </a:r>
            <a:endParaRPr lang="en-US" sz="9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 DYNAMICS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49808"/>
            <a:ext cx="10972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Three forces shaping the market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566928" y="1874520"/>
            <a:ext cx="3611880" cy="4023360"/>
          </a:xfrm>
          <a:prstGeom prst="roundRect">
            <a:avLst>
              <a:gd name="adj" fmla="val 2025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886968" y="2240280"/>
            <a:ext cx="868680" cy="86868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16335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" y="2450592"/>
            <a:ext cx="448056" cy="44805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218688" y="2167128"/>
            <a:ext cx="777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3400" b="1" dirty="0">
                <a:solidFill>
                  <a:srgbClr val="E9EEF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3400" dirty="0"/>
          </a:p>
        </p:txBody>
      </p:sp>
      <p:sp>
        <p:nvSpPr>
          <p:cNvPr id="8" name="Text 5"/>
          <p:cNvSpPr/>
          <p:nvPr/>
        </p:nvSpPr>
        <p:spPr>
          <a:xfrm>
            <a:off x="886968" y="3291840"/>
            <a:ext cx="3063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65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Distribution beats novelty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886968" y="4069080"/>
            <a:ext cx="301752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6000"/>
              </a:lnSpc>
              <a:buNone/>
            </a:pPr>
            <a:r>
              <a:rPr lang="en-US" sz="110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Incumbents win not because their agents are smartest, but because agents surface where employees already work — Teams, Outlook, Slack, the CRM, the ServiceNow portal. Internal-software adoption is a distribution problem masquerading as a training problem.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4361688" y="1874520"/>
            <a:ext cx="3611880" cy="4023360"/>
          </a:xfrm>
          <a:prstGeom prst="roundRect">
            <a:avLst>
              <a:gd name="adj" fmla="val 2025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681728" y="2240280"/>
            <a:ext cx="868680" cy="86868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16335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040" y="2450592"/>
            <a:ext cx="448056" cy="448056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7013448" y="2167128"/>
            <a:ext cx="777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3400" b="1" dirty="0">
                <a:solidFill>
                  <a:srgbClr val="E9EEF7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3400" dirty="0"/>
          </a:p>
        </p:txBody>
      </p:sp>
      <p:sp>
        <p:nvSpPr>
          <p:cNvPr id="14" name="Text 10"/>
          <p:cNvSpPr/>
          <p:nvPr/>
        </p:nvSpPr>
        <p:spPr>
          <a:xfrm>
            <a:off x="4681728" y="3291840"/>
            <a:ext cx="3063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65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Governance is table stakes</a:t>
            </a:r>
            <a:endParaRPr lang="en-US" sz="1650" dirty="0"/>
          </a:p>
        </p:txBody>
      </p:sp>
      <p:sp>
        <p:nvSpPr>
          <p:cNvPr id="15" name="Text 11"/>
          <p:cNvSpPr/>
          <p:nvPr/>
        </p:nvSpPr>
        <p:spPr>
          <a:xfrm>
            <a:off x="4681728" y="4069080"/>
            <a:ext cx="301752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6000"/>
              </a:lnSpc>
              <a:buNone/>
            </a:pPr>
            <a:r>
              <a:rPr lang="en-US" sz="110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“Agent sprawl” and “shadow agents” are the dominant CIO anxiety. The entire 2026 product cycle — Agent 365, AI Control Tower, Glean Protect, watsonx control plane — is about inventory, permissions, evaluation and cost forecasting.</a:t>
            </a:r>
            <a:endParaRPr lang="en-US" sz="1100" dirty="0"/>
          </a:p>
        </p:txBody>
      </p:sp>
      <p:sp>
        <p:nvSpPr>
          <p:cNvPr id="16" name="Shape 12"/>
          <p:cNvSpPr/>
          <p:nvPr/>
        </p:nvSpPr>
        <p:spPr>
          <a:xfrm>
            <a:off x="8156448" y="1874520"/>
            <a:ext cx="3611880" cy="4023360"/>
          </a:xfrm>
          <a:prstGeom prst="roundRect">
            <a:avLst>
              <a:gd name="adj" fmla="val 2025"/>
            </a:avLst>
          </a:prstGeom>
          <a:solidFill>
            <a:srgbClr val="FBF2EA"/>
          </a:solidFill>
          <a:ln w="12700">
            <a:solidFill>
              <a:srgbClr val="EAD3BD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8476488" y="2240280"/>
            <a:ext cx="868680" cy="86868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4622C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2450592"/>
            <a:ext cx="448056" cy="448056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0808208" y="2167128"/>
            <a:ext cx="777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3400" b="1" dirty="0">
                <a:solidFill>
                  <a:srgbClr val="EAD3B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3400" dirty="0"/>
          </a:p>
        </p:txBody>
      </p:sp>
      <p:sp>
        <p:nvSpPr>
          <p:cNvPr id="20" name="Text 15"/>
          <p:cNvSpPr/>
          <p:nvPr/>
        </p:nvSpPr>
        <p:spPr>
          <a:xfrm>
            <a:off x="8476488" y="3291840"/>
            <a:ext cx="3063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65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Pricing converges on consumption</a:t>
            </a:r>
            <a:endParaRPr lang="en-US" sz="1650" dirty="0"/>
          </a:p>
        </p:txBody>
      </p:sp>
      <p:sp>
        <p:nvSpPr>
          <p:cNvPr id="21" name="Text 16"/>
          <p:cNvSpPr/>
          <p:nvPr/>
        </p:nvSpPr>
        <p:spPr>
          <a:xfrm>
            <a:off x="8476488" y="4069080"/>
            <a:ext cx="301752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6000"/>
              </a:lnSpc>
              <a:buNone/>
            </a:pPr>
            <a:r>
              <a:rPr lang="en-US" sz="110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Per-seat licensing is giving way to per-action / credit / conversation / outcome models — flexibility plus “bill shock” risk, which itself spawned new tooling (Microsoft's usage estimator, Salesforce's Digital Wallet).</a:t>
            </a:r>
            <a:endParaRPr lang="en-US" sz="1100" dirty="0"/>
          </a:p>
        </p:txBody>
      </p:sp>
      <p:sp>
        <p:nvSpPr>
          <p:cNvPr id="22" name="Text 17"/>
          <p:cNvSpPr/>
          <p:nvPr/>
        </p:nvSpPr>
        <p:spPr>
          <a:xfrm>
            <a:off x="548640" y="6455664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spc="150" kern="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NO-CODE AGENT BUILDER MARKET  ·  INDEPENDENT ANALYSIS, MID-2026</a:t>
            </a:r>
            <a:endParaRPr lang="en-US" sz="750" dirty="0"/>
          </a:p>
        </p:txBody>
      </p:sp>
      <p:sp>
        <p:nvSpPr>
          <p:cNvPr id="23" name="Text 18"/>
          <p:cNvSpPr/>
          <p:nvPr/>
        </p:nvSpPr>
        <p:spPr>
          <a:xfrm>
            <a:off x="11155680" y="6455664"/>
            <a:ext cx="502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PRICING REVOLUTION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49808"/>
            <a:ext cx="10972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Per-seat is being structurally displaced</a:t>
            </a:r>
            <a:endParaRPr lang="en-US" sz="3300" dirty="0"/>
          </a:p>
        </p:txBody>
      </p:sp>
      <p:pic>
        <p:nvPicPr>
          <p:cNvPr id="4" name="Image 0" descr="working/img/c_pricing_ban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928" y="1627632"/>
            <a:ext cx="6492240" cy="1970706"/>
          </a:xfrm>
          <a:prstGeom prst="rect">
            <a:avLst/>
          </a:prstGeom>
        </p:spPr>
      </p:pic>
      <p:graphicFrame>
        <p:nvGraphicFramePr>
          <p:cNvPr id="1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66928" y="3246120"/>
          <a:ext cx="6492240" cy="914400"/>
        </p:xfrm>
        <a:graphic>
          <a:graphicData uri="http://schemas.openxmlformats.org/drawingml/2006/table">
            <a:tbl>
              <a:tblPr/>
              <a:tblGrid>
                <a:gridCol w="1828800"/>
                <a:gridCol w="4663440"/>
              </a:tblGrid>
              <a:tr h="36576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Vendor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Consumption model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F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Microsoft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Copilot Credits — $0.01 / credit; $200/mo = 25,000 credits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Salesforce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Flex Credits — $500 / 100,000; ~$0.10 / action; or $2 / conversation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ServiceNow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Consumption “Assist packs”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Google · AWS · IBM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Usage- / MAU-based metering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Shape 2"/>
          <p:cNvSpPr/>
          <p:nvPr/>
        </p:nvSpPr>
        <p:spPr>
          <a:xfrm>
            <a:off x="7360920" y="1627632"/>
            <a:ext cx="4251960" cy="4297680"/>
          </a:xfrm>
          <a:prstGeom prst="roundRect">
            <a:avLst>
              <a:gd name="adj" fmla="val 1720"/>
            </a:avLst>
          </a:prstGeom>
          <a:solidFill>
            <a:srgbClr val="13284B"/>
          </a:solidFill>
          <a:ln/>
          <a:effectLst>
            <a:outerShdw sx="100000" sy="100000" kx="0" ky="0" algn="bl" rotWithShape="0" blurRad="114300" dist="38100" dir="5400000">
              <a:srgbClr val="6E7E96">
                <a:alpha val="18000"/>
              </a:srgbClr>
            </a:outerShdw>
          </a:effectLst>
        </p:spPr>
      </p:sp>
      <p:sp>
        <p:nvSpPr>
          <p:cNvPr id="7" name="Text 3"/>
          <p:cNvSpPr/>
          <p:nvPr/>
        </p:nvSpPr>
        <p:spPr>
          <a:xfrm>
            <a:off x="7680960" y="1874520"/>
            <a:ext cx="3703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150" kern="0" dirty="0">
                <a:solidFill>
                  <a:srgbClr val="E292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SINGLE BIGGEST COST LEVER</a:t>
            </a:r>
            <a:endParaRPr lang="en-US" sz="1050" dirty="0"/>
          </a:p>
        </p:txBody>
      </p:sp>
      <p:sp>
        <p:nvSpPr>
          <p:cNvPr id="8" name="Text 4"/>
          <p:cNvSpPr/>
          <p:nvPr/>
        </p:nvSpPr>
        <p:spPr>
          <a:xfrm>
            <a:off x="7680960" y="2212848"/>
            <a:ext cx="3703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$0.01</a:t>
            </a:r>
            <a:pPr indent="0" marL="0">
              <a:buNone/>
            </a:pPr>
            <a:r>
              <a:rPr lang="en-US" sz="1300" dirty="0">
                <a:solidFill>
                  <a:srgbClr val="CFDBEC"/>
                </a:solidFill>
              </a:rPr>
              <a:t>  PAYG per credit</a:t>
            </a:r>
            <a:endParaRPr lang="en-US" sz="3000" dirty="0"/>
          </a:p>
        </p:txBody>
      </p:sp>
      <p:sp>
        <p:nvSpPr>
          <p:cNvPr id="9" name="Text 5"/>
          <p:cNvSpPr/>
          <p:nvPr/>
        </p:nvSpPr>
        <p:spPr>
          <a:xfrm>
            <a:off x="7680960" y="2743200"/>
            <a:ext cx="3703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8FA9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vs.</a:t>
            </a:r>
            <a:endParaRPr lang="en-US" sz="1100" dirty="0"/>
          </a:p>
        </p:txBody>
      </p:sp>
      <p:sp>
        <p:nvSpPr>
          <p:cNvPr id="10" name="Text 6"/>
          <p:cNvSpPr/>
          <p:nvPr/>
        </p:nvSpPr>
        <p:spPr>
          <a:xfrm>
            <a:off x="7680960" y="2971800"/>
            <a:ext cx="3703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$200</a:t>
            </a:r>
            <a:pPr indent="0" marL="0">
              <a:buNone/>
            </a:pPr>
            <a:r>
              <a:rPr lang="en-US" sz="1300" dirty="0">
                <a:solidFill>
                  <a:srgbClr val="CFDBEC"/>
                </a:solidFill>
              </a:rPr>
              <a:t>/mo capacity pack</a:t>
            </a:r>
            <a:endParaRPr lang="en-US" sz="3000" dirty="0"/>
          </a:p>
        </p:txBody>
      </p:sp>
      <p:sp>
        <p:nvSpPr>
          <p:cNvPr id="11" name="Shape 7"/>
          <p:cNvSpPr/>
          <p:nvPr/>
        </p:nvSpPr>
        <p:spPr>
          <a:xfrm>
            <a:off x="7680960" y="3611880"/>
            <a:ext cx="3611880" cy="0"/>
          </a:xfrm>
          <a:prstGeom prst="line">
            <a:avLst/>
          </a:prstGeom>
          <a:noFill/>
          <a:ln w="12700">
            <a:solidFill>
              <a:srgbClr val="33517A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7680960" y="3767328"/>
            <a:ext cx="36118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8000"/>
              </a:lnSpc>
              <a:spcAft>
                <a:spcPts val="60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Real-world adoption routinely overshoots forecasts.</a:t>
            </a:r>
            <a:endParaRPr lang="en-US" sz="1200" dirty="0"/>
          </a:p>
          <a:p>
            <a:pPr indent="0" marL="0">
              <a:lnSpc>
                <a:spcPct val="108000"/>
              </a:lnSpc>
              <a:buNone/>
            </a:pPr>
            <a:r>
              <a:rPr lang="en-US" sz="1200" dirty="0">
                <a:solidFill>
                  <a:srgbClr val="CFDB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for 1.5–3x projected volume, then pre-commit capacity once you have 30 days of actual usage.</a:t>
            </a:r>
            <a:endParaRPr lang="en-US" sz="1200" dirty="0"/>
          </a:p>
        </p:txBody>
      </p:sp>
      <p:sp>
        <p:nvSpPr>
          <p:cNvPr id="13" name="Text 9"/>
          <p:cNvSpPr/>
          <p:nvPr/>
        </p:nvSpPr>
        <p:spPr>
          <a:xfrm>
            <a:off x="7680960" y="5440680"/>
            <a:ext cx="3611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E292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dynamic a Power Platform licensing expert will scrutinize most.</a:t>
            </a:r>
            <a:endParaRPr lang="en-US" sz="1000" dirty="0"/>
          </a:p>
        </p:txBody>
      </p:sp>
      <p:sp>
        <p:nvSpPr>
          <p:cNvPr id="14" name="Text 10"/>
          <p:cNvSpPr/>
          <p:nvPr/>
        </p:nvSpPr>
        <p:spPr>
          <a:xfrm>
            <a:off x="548640" y="6455664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spc="150" kern="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NO-CODE AGENT BUILDER MARKET  ·  INDEPENDENT ANALYSIS, MID-2026</a:t>
            </a:r>
            <a:endParaRPr lang="en-US" sz="750" dirty="0"/>
          </a:p>
        </p:txBody>
      </p:sp>
      <p:sp>
        <p:nvSpPr>
          <p:cNvPr id="15" name="Text 11"/>
          <p:cNvSpPr/>
          <p:nvPr/>
        </p:nvSpPr>
        <p:spPr>
          <a:xfrm>
            <a:off x="11155680" y="6455664"/>
            <a:ext cx="502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ADOPTION SCOREBOARD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49808"/>
            <a:ext cx="10972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Read the numbers by the quality of their source</a:t>
            </a:r>
            <a:endParaRPr lang="en-US" sz="3300" dirty="0"/>
          </a:p>
        </p:txBody>
      </p:sp>
      <p:pic>
        <p:nvPicPr>
          <p:cNvPr id="4" name="Image 0" descr="working/img/c_revenu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783080"/>
            <a:ext cx="6766560" cy="314713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452360" y="1828800"/>
            <a:ext cx="4160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633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is rock-solid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7488936" y="2194560"/>
            <a:ext cx="41605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05000"/>
              </a:lnSpc>
              <a:spcAft>
                <a:spcPts val="500"/>
              </a:spcAft>
              <a:buSzPct val="100000"/>
              <a:buChar char="•"/>
            </a:pPr>
            <a:r>
              <a:rPr lang="en-US" sz="113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Microsoft's org count &amp; Fortune 500 penetration (FY26 Q3 earnings).</a:t>
            </a:r>
            <a:endParaRPr lang="en-US" sz="1130" dirty="0"/>
          </a:p>
          <a:p>
            <a:pPr marL="342900" indent="-342900">
              <a:lnSpc>
                <a:spcPct val="105000"/>
              </a:lnSpc>
              <a:buSzPct val="100000"/>
              <a:buChar char="•"/>
            </a:pPr>
            <a:r>
              <a:rPr lang="en-US" sz="113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Salesforce's Agentforce ARR &amp; deal counts (Q1 FY27 / Q4 FY26 8-Ks).</a:t>
            </a:r>
            <a:endParaRPr lang="en-US" sz="1130" dirty="0"/>
          </a:p>
        </p:txBody>
      </p:sp>
      <p:sp>
        <p:nvSpPr>
          <p:cNvPr id="7" name="Text 4"/>
          <p:cNvSpPr/>
          <p:nvPr/>
        </p:nvSpPr>
        <p:spPr>
          <a:xfrm>
            <a:off x="7452360" y="3337560"/>
            <a:ext cx="4160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C462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needs a pinch of salt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7488936" y="3703320"/>
            <a:ext cx="416052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05000"/>
              </a:lnSpc>
              <a:spcAft>
                <a:spcPts val="500"/>
              </a:spcAft>
              <a:buSzPct val="100000"/>
              <a:buChar char="•"/>
            </a:pPr>
            <a:r>
              <a:rPr lang="en-US" sz="113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Challenger ARR and valuations are company- or investor-sourced.</a:t>
            </a:r>
            <a:endParaRPr lang="en-US" sz="1130" dirty="0"/>
          </a:p>
          <a:p>
            <a:pPr marL="342900" indent="-342900">
              <a:lnSpc>
                <a:spcPct val="105000"/>
              </a:lnSpc>
              <a:spcAft>
                <a:spcPts val="500"/>
              </a:spcAft>
              <a:buSzPct val="100000"/>
              <a:buChar char="•"/>
            </a:pPr>
            <a:r>
              <a:rPr lang="en-US" sz="113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“Tens of thousands of customers,” “millions of agents” and MAU counts are unaudited marketing.</a:t>
            </a:r>
            <a:endParaRPr lang="en-US" sz="1130" dirty="0"/>
          </a:p>
          <a:p>
            <a:pPr marL="342900" indent="-342900">
              <a:lnSpc>
                <a:spcPct val="105000"/>
              </a:lnSpc>
              <a:buSzPct val="100000"/>
              <a:buChar char="•"/>
            </a:pPr>
            <a:r>
              <a:rPr lang="en-US" sz="113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circulating “$750M Q1 Now Assist ACV” figure could not be confirmed in official disclosures.</a:t>
            </a:r>
            <a:endParaRPr lang="en-US" sz="1130" dirty="0"/>
          </a:p>
        </p:txBody>
      </p:sp>
      <p:sp>
        <p:nvSpPr>
          <p:cNvPr id="9" name="Shape 6"/>
          <p:cNvSpPr/>
          <p:nvPr/>
        </p:nvSpPr>
        <p:spPr>
          <a:xfrm>
            <a:off x="7452360" y="5440680"/>
            <a:ext cx="4160520" cy="566928"/>
          </a:xfrm>
          <a:prstGeom prst="roundRect">
            <a:avLst>
              <a:gd name="adj" fmla="val 9677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635240" y="5440680"/>
            <a:ext cx="37947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Glean reached $300M ARR just 15 months after $100M — fast, but a press-release figure.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548640" y="6455664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spc="150" kern="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NO-CODE AGENT BUILDER MARKET  ·  INDEPENDENT ANALYSIS, MID-2026</a:t>
            </a:r>
            <a:endParaRPr lang="en-US" sz="750" dirty="0"/>
          </a:p>
        </p:txBody>
      </p:sp>
      <p:sp>
        <p:nvSpPr>
          <p:cNvPr id="12" name="Text 9"/>
          <p:cNvSpPr/>
          <p:nvPr/>
        </p:nvSpPr>
        <p:spPr>
          <a:xfrm>
            <a:off x="11155680" y="6455664"/>
            <a:ext cx="502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THE GAP LIVES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49808"/>
            <a:ext cx="10972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Execution vs. disruption — the defining tension</a:t>
            </a:r>
            <a:endParaRPr lang="en-US" sz="2700" dirty="0"/>
          </a:p>
        </p:txBody>
      </p:sp>
      <p:pic>
        <p:nvPicPr>
          <p:cNvPr id="4" name="Image 0" descr="working/img/c_dumbbel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45920"/>
            <a:ext cx="6858000" cy="468481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589520" y="1828800"/>
            <a:ext cx="4023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pattern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7589520" y="2194560"/>
            <a:ext cx="40233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8000"/>
              </a:lnSpc>
              <a:buNone/>
            </a:pPr>
            <a:r>
              <a:rPr lang="en-US" sz="120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Incumbents cluster top-right on execution; AI-native challengers stretch right on disruption but sink on execution. The wider the bar, the bigger the gap between what a vendor can imagine and what a business user can safely ship today.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7589520" y="3749040"/>
            <a:ext cx="128016" cy="128016"/>
          </a:xfrm>
          <a:prstGeom prst="rect">
            <a:avLst/>
          </a:prstGeom>
          <a:solidFill>
            <a:srgbClr val="16335F"/>
          </a:solidFill>
          <a:ln/>
        </p:spPr>
      </p:sp>
      <p:sp>
        <p:nvSpPr>
          <p:cNvPr id="8" name="Text 5"/>
          <p:cNvSpPr/>
          <p:nvPr/>
        </p:nvSpPr>
        <p:spPr>
          <a:xfrm>
            <a:off x="7845552" y="3666744"/>
            <a:ext cx="3749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Microsoft &amp; Salesforce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7845552" y="3922776"/>
            <a:ext cx="3749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1030" dirty="0">
                <a:solidFill>
                  <a:srgbClr val="4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Tight bars — execution and disruption move together at the top.</a:t>
            </a:r>
            <a:endParaRPr lang="en-US" sz="1030" dirty="0"/>
          </a:p>
        </p:txBody>
      </p:sp>
      <p:sp>
        <p:nvSpPr>
          <p:cNvPr id="10" name="Shape 7"/>
          <p:cNvSpPr/>
          <p:nvPr/>
        </p:nvSpPr>
        <p:spPr>
          <a:xfrm>
            <a:off x="7589520" y="4526280"/>
            <a:ext cx="128016" cy="128016"/>
          </a:xfrm>
          <a:prstGeom prst="rect">
            <a:avLst/>
          </a:prstGeom>
          <a:solidFill>
            <a:srgbClr val="C4622C"/>
          </a:solidFill>
          <a:ln/>
        </p:spPr>
      </p:sp>
      <p:sp>
        <p:nvSpPr>
          <p:cNvPr id="11" name="Text 8"/>
          <p:cNvSpPr/>
          <p:nvPr/>
        </p:nvSpPr>
        <p:spPr>
          <a:xfrm>
            <a:off x="7845552" y="4443984"/>
            <a:ext cx="3749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OpenAI &amp; Anthropic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7845552" y="4700016"/>
            <a:ext cx="3749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1030" dirty="0">
                <a:solidFill>
                  <a:srgbClr val="4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widest gap: disruption 8.5, execution only 6.0 — thin enterprise governance.</a:t>
            </a:r>
            <a:endParaRPr lang="en-US" sz="1030" dirty="0"/>
          </a:p>
        </p:txBody>
      </p:sp>
      <p:sp>
        <p:nvSpPr>
          <p:cNvPr id="13" name="Shape 10"/>
          <p:cNvSpPr/>
          <p:nvPr/>
        </p:nvSpPr>
        <p:spPr>
          <a:xfrm>
            <a:off x="7589520" y="5303520"/>
            <a:ext cx="128016" cy="128016"/>
          </a:xfrm>
          <a:prstGeom prst="rect">
            <a:avLst/>
          </a:prstGeom>
          <a:solidFill>
            <a:srgbClr val="C4622C"/>
          </a:solidFill>
          <a:ln/>
        </p:spPr>
      </p:sp>
      <p:sp>
        <p:nvSpPr>
          <p:cNvPr id="14" name="Text 11"/>
          <p:cNvSpPr/>
          <p:nvPr/>
        </p:nvSpPr>
        <p:spPr>
          <a:xfrm>
            <a:off x="7845552" y="5221224"/>
            <a:ext cx="3749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n8n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7845552" y="5477256"/>
            <a:ext cx="3749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1030" dirty="0">
                <a:solidFill>
                  <a:srgbClr val="4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Disruptive on price &amp; control, but developer-leaning keeps no-code execution low.</a:t>
            </a:r>
            <a:endParaRPr lang="en-US" sz="1030" dirty="0"/>
          </a:p>
        </p:txBody>
      </p:sp>
      <p:sp>
        <p:nvSpPr>
          <p:cNvPr id="16" name="Text 13"/>
          <p:cNvSpPr/>
          <p:nvPr/>
        </p:nvSpPr>
        <p:spPr>
          <a:xfrm>
            <a:off x="548640" y="6455664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spc="150" kern="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NO-CODE AGENT BUILDER MARKET  ·  INDEPENDENT ANALYSIS, MID-2026</a:t>
            </a:r>
            <a:endParaRPr lang="en-US" sz="750" dirty="0"/>
          </a:p>
        </p:txBody>
      </p:sp>
      <p:sp>
        <p:nvSpPr>
          <p:cNvPr id="17" name="Text 14"/>
          <p:cNvSpPr/>
          <p:nvPr/>
        </p:nvSpPr>
        <p:spPr>
          <a:xfrm>
            <a:off x="11155680" y="6455664"/>
            <a:ext cx="502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PIONEERS &amp; CHALLENGERS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49808"/>
            <a:ext cx="10972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Scaling fast — but narrow</a:t>
            </a:r>
            <a:endParaRPr lang="en-US" sz="3300" dirty="0"/>
          </a:p>
        </p:txBody>
      </p:sp>
      <p:sp>
        <p:nvSpPr>
          <p:cNvPr id="4" name="Text 2"/>
          <p:cNvSpPr/>
          <p:nvPr/>
        </p:nvSpPr>
        <p:spPr>
          <a:xfrm>
            <a:off x="566928" y="1572768"/>
            <a:ext cx="64922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6000"/>
              </a:lnSpc>
              <a:buNone/>
            </a:pPr>
            <a:r>
              <a:rPr lang="en-US" sz="125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most disruptive innovation comes from AI-native challengers and workflow players. Most lack the install base, governance maturity and channel to score high on execution.</a:t>
            </a:r>
            <a:endParaRPr lang="en-US" sz="1250" dirty="0"/>
          </a:p>
        </p:txBody>
      </p:sp>
      <p:sp>
        <p:nvSpPr>
          <p:cNvPr id="5" name="Shape 3"/>
          <p:cNvSpPr/>
          <p:nvPr/>
        </p:nvSpPr>
        <p:spPr>
          <a:xfrm>
            <a:off x="566928" y="2377440"/>
            <a:ext cx="1572768" cy="502920"/>
          </a:xfrm>
          <a:prstGeom prst="roundRect">
            <a:avLst>
              <a:gd name="adj" fmla="val 12727"/>
            </a:avLst>
          </a:prstGeom>
          <a:solidFill>
            <a:srgbClr val="FFFFFF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694944" y="2537460"/>
            <a:ext cx="182880" cy="182880"/>
          </a:xfrm>
          <a:prstGeom prst="rect">
            <a:avLst/>
          </a:prstGeom>
          <a:solidFill>
            <a:srgbClr val="0FA37F"/>
          </a:solidFill>
          <a:ln/>
        </p:spPr>
      </p:sp>
      <p:sp>
        <p:nvSpPr>
          <p:cNvPr id="7" name="Text 5"/>
          <p:cNvSpPr/>
          <p:nvPr/>
        </p:nvSpPr>
        <p:spPr>
          <a:xfrm>
            <a:off x="969264" y="2377440"/>
            <a:ext cx="11155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OpenAI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2258568" y="2377440"/>
            <a:ext cx="1572768" cy="502920"/>
          </a:xfrm>
          <a:prstGeom prst="roundRect">
            <a:avLst>
              <a:gd name="adj" fmla="val 12727"/>
            </a:avLst>
          </a:prstGeom>
          <a:solidFill>
            <a:srgbClr val="FFFFFF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2386584" y="2537460"/>
            <a:ext cx="182880" cy="182880"/>
          </a:xfrm>
          <a:prstGeom prst="rect">
            <a:avLst/>
          </a:prstGeom>
          <a:solidFill>
            <a:srgbClr val="CC785C"/>
          </a:solidFill>
          <a:ln/>
        </p:spPr>
      </p:sp>
      <p:sp>
        <p:nvSpPr>
          <p:cNvPr id="10" name="Text 8"/>
          <p:cNvSpPr/>
          <p:nvPr/>
        </p:nvSpPr>
        <p:spPr>
          <a:xfrm>
            <a:off x="2660904" y="2377440"/>
            <a:ext cx="11155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Anthropic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3950208" y="2377440"/>
            <a:ext cx="1572768" cy="502920"/>
          </a:xfrm>
          <a:prstGeom prst="roundRect">
            <a:avLst>
              <a:gd name="adj" fmla="val 12727"/>
            </a:avLst>
          </a:prstGeom>
          <a:solidFill>
            <a:srgbClr val="FFFFFF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4078224" y="2537460"/>
            <a:ext cx="182880" cy="182880"/>
          </a:xfrm>
          <a:prstGeom prst="rect">
            <a:avLst/>
          </a:prstGeom>
          <a:solidFill>
            <a:srgbClr val="4F46E5"/>
          </a:solidFill>
          <a:ln/>
        </p:spPr>
      </p:sp>
      <p:sp>
        <p:nvSpPr>
          <p:cNvPr id="13" name="Text 11"/>
          <p:cNvSpPr/>
          <p:nvPr/>
        </p:nvSpPr>
        <p:spPr>
          <a:xfrm>
            <a:off x="4352544" y="2377440"/>
            <a:ext cx="11155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Glean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5641848" y="2377440"/>
            <a:ext cx="1572768" cy="502920"/>
          </a:xfrm>
          <a:prstGeom prst="roundRect">
            <a:avLst>
              <a:gd name="adj" fmla="val 12727"/>
            </a:avLst>
          </a:prstGeom>
          <a:solidFill>
            <a:srgbClr val="FFFFFF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5769864" y="2537460"/>
            <a:ext cx="182880" cy="182880"/>
          </a:xfrm>
          <a:prstGeom prst="rect">
            <a:avLst/>
          </a:prstGeom>
          <a:solidFill>
            <a:srgbClr val="E0457B"/>
          </a:solidFill>
          <a:ln/>
        </p:spPr>
      </p:sp>
      <p:sp>
        <p:nvSpPr>
          <p:cNvPr id="16" name="Text 14"/>
          <p:cNvSpPr/>
          <p:nvPr/>
        </p:nvSpPr>
        <p:spPr>
          <a:xfrm>
            <a:off x="6044184" y="2377440"/>
            <a:ext cx="11155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n8n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566928" y="2999232"/>
            <a:ext cx="1572768" cy="502920"/>
          </a:xfrm>
          <a:prstGeom prst="roundRect">
            <a:avLst>
              <a:gd name="adj" fmla="val 12727"/>
            </a:avLst>
          </a:prstGeom>
          <a:solidFill>
            <a:srgbClr val="FFFFFF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694944" y="3159252"/>
            <a:ext cx="182880" cy="182880"/>
          </a:xfrm>
          <a:prstGeom prst="rect">
            <a:avLst/>
          </a:prstGeom>
          <a:solidFill>
            <a:srgbClr val="FF4F00"/>
          </a:solidFill>
          <a:ln/>
        </p:spPr>
      </p:sp>
      <p:sp>
        <p:nvSpPr>
          <p:cNvPr id="19" name="Text 17"/>
          <p:cNvSpPr/>
          <p:nvPr/>
        </p:nvSpPr>
        <p:spPr>
          <a:xfrm>
            <a:off x="969264" y="2999232"/>
            <a:ext cx="11155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Zapier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2258568" y="2999232"/>
            <a:ext cx="1572768" cy="502920"/>
          </a:xfrm>
          <a:prstGeom prst="roundRect">
            <a:avLst>
              <a:gd name="adj" fmla="val 12727"/>
            </a:avLst>
          </a:prstGeom>
          <a:solidFill>
            <a:srgbClr val="FFFFFF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2386584" y="3159252"/>
            <a:ext cx="182880" cy="182880"/>
          </a:xfrm>
          <a:prstGeom prst="rect">
            <a:avLst/>
          </a:prstGeom>
          <a:solidFill>
            <a:srgbClr val="6366F1"/>
          </a:solidFill>
          <a:ln/>
        </p:spPr>
      </p:sp>
      <p:sp>
        <p:nvSpPr>
          <p:cNvPr id="22" name="Text 20"/>
          <p:cNvSpPr/>
          <p:nvPr/>
        </p:nvSpPr>
        <p:spPr>
          <a:xfrm>
            <a:off x="2660904" y="2999232"/>
            <a:ext cx="11155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Sierra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3950208" y="2999232"/>
            <a:ext cx="1572768" cy="502920"/>
          </a:xfrm>
          <a:prstGeom prst="roundRect">
            <a:avLst>
              <a:gd name="adj" fmla="val 12727"/>
            </a:avLst>
          </a:prstGeom>
          <a:solidFill>
            <a:srgbClr val="FFFFFF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4078224" y="3159252"/>
            <a:ext cx="182880" cy="182880"/>
          </a:xfrm>
          <a:prstGeom prst="rect">
            <a:avLst/>
          </a:prstGeom>
          <a:solidFill>
            <a:srgbClr val="7C3AED"/>
          </a:solidFill>
          <a:ln/>
        </p:spPr>
      </p:sp>
      <p:sp>
        <p:nvSpPr>
          <p:cNvPr id="25" name="Text 23"/>
          <p:cNvSpPr/>
          <p:nvPr/>
        </p:nvSpPr>
        <p:spPr>
          <a:xfrm>
            <a:off x="4352544" y="2999232"/>
            <a:ext cx="11155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Decagon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5641848" y="2999232"/>
            <a:ext cx="1572768" cy="502920"/>
          </a:xfrm>
          <a:prstGeom prst="roundRect">
            <a:avLst>
              <a:gd name="adj" fmla="val 12727"/>
            </a:avLst>
          </a:prstGeom>
          <a:solidFill>
            <a:srgbClr val="FFFFFF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27" name="Shape 25"/>
          <p:cNvSpPr/>
          <p:nvPr/>
        </p:nvSpPr>
        <p:spPr>
          <a:xfrm>
            <a:off x="5769864" y="3159252"/>
            <a:ext cx="182880" cy="182880"/>
          </a:xfrm>
          <a:prstGeom prst="rect">
            <a:avLst/>
          </a:prstGeom>
          <a:solidFill>
            <a:srgbClr val="5B53C6"/>
          </a:solidFill>
          <a:ln/>
        </p:spPr>
      </p:sp>
      <p:sp>
        <p:nvSpPr>
          <p:cNvPr id="28" name="Text 26"/>
          <p:cNvSpPr/>
          <p:nvPr/>
        </p:nvSpPr>
        <p:spPr>
          <a:xfrm>
            <a:off x="6044184" y="2999232"/>
            <a:ext cx="11155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Writer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566928" y="3703320"/>
            <a:ext cx="6492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4000"/>
              </a:lnSpc>
              <a:buNone/>
            </a:pPr>
            <a:r>
              <a:rPr lang="en-US" sz="110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Glean </a:t>
            </a:r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$300M ARR, natural-language Auto Mode builder, strong Glean Protect governance; lacks a captive install base.</a:t>
            </a:r>
            <a:endParaRPr lang="en-US" sz="1100" dirty="0"/>
          </a:p>
        </p:txBody>
      </p:sp>
      <p:sp>
        <p:nvSpPr>
          <p:cNvPr id="30" name="Text 28"/>
          <p:cNvSpPr/>
          <p:nvPr/>
        </p:nvSpPr>
        <p:spPr>
          <a:xfrm>
            <a:off x="566928" y="4224528"/>
            <a:ext cx="6492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4000"/>
              </a:lnSpc>
              <a:buNone/>
            </a:pPr>
            <a:r>
              <a:rPr lang="en-US" sz="110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n8n </a:t>
            </a:r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$5.2B valuation (SAP-backed), 230k+ active users, multi-agent orchestration; more developer-leaning than true no-code.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566928" y="4745736"/>
            <a:ext cx="64922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4000"/>
              </a:lnSpc>
              <a:buNone/>
            </a:pPr>
            <a:r>
              <a:rPr lang="en-US" sz="110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Sierra (~$15.8B) &amp; Decagon (~$4.5B) </a:t>
            </a:r>
            <a:pPr indent="0" marL="0">
              <a:lnSpc>
                <a:spcPct val="104000"/>
              </a:lnSpc>
              <a:buNone/>
            </a:pPr>
            <a:r>
              <a:rPr lang="en-US" sz="110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genuine production CX deployments, but guided/configured rather than open citizen-developer builders.</a:t>
            </a:r>
            <a:endParaRPr lang="en-US" sz="1100" dirty="0"/>
          </a:p>
        </p:txBody>
      </p:sp>
      <p:sp>
        <p:nvSpPr>
          <p:cNvPr id="32" name="Shape 30"/>
          <p:cNvSpPr/>
          <p:nvPr/>
        </p:nvSpPr>
        <p:spPr>
          <a:xfrm>
            <a:off x="566928" y="5440680"/>
            <a:ext cx="6492240" cy="566928"/>
          </a:xfrm>
          <a:prstGeom prst="roundRect">
            <a:avLst>
              <a:gd name="adj" fmla="val 9677"/>
            </a:avLst>
          </a:prstGeom>
          <a:solidFill>
            <a:srgbClr val="FBE9E0"/>
          </a:solidFill>
          <a:ln w="12700">
            <a:solidFill>
              <a:srgbClr val="E3B79A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749808" y="5440680"/>
            <a:ext cx="61264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1050" b="1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  Churn signal:  </a:t>
            </a:r>
            <a:pPr indent="0" marL="0">
              <a:lnSpc>
                <a:spcPct val="102000"/>
              </a:lnSpc>
              <a:buNone/>
            </a:pPr>
            <a:r>
              <a:rPr lang="en-US" sz="1050" dirty="0">
                <a:solidFill>
                  <a:srgbClr val="6A4A3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OpenAI's Agent Builder is being wound down (sunset Nov 30, 2026) in favor of Workspace Agents + the Agents SDK.</a:t>
            </a:r>
            <a:endParaRPr lang="en-US" sz="1050" dirty="0"/>
          </a:p>
        </p:txBody>
      </p:sp>
      <p:pic>
        <p:nvPicPr>
          <p:cNvPr id="34" name="Image 0" descr="working/img/c_valuation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0" y="2743200"/>
            <a:ext cx="4297680" cy="2109980"/>
          </a:xfrm>
          <a:prstGeom prst="rect">
            <a:avLst/>
          </a:prstGeom>
        </p:spPr>
      </p:pic>
      <p:sp>
        <p:nvSpPr>
          <p:cNvPr id="35" name="Text 32"/>
          <p:cNvSpPr/>
          <p:nvPr/>
        </p:nvSpPr>
        <p:spPr>
          <a:xfrm>
            <a:off x="548640" y="6455664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spc="150" kern="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NO-CODE AGENT BUILDER MARKET  ·  INDEPENDENT ANALYSIS, MID-2026</a:t>
            </a:r>
            <a:endParaRPr lang="en-US" sz="750" dirty="0"/>
          </a:p>
        </p:txBody>
      </p:sp>
      <p:sp>
        <p:nvSpPr>
          <p:cNvPr id="36" name="Text 33"/>
          <p:cNvSpPr/>
          <p:nvPr/>
        </p:nvSpPr>
        <p:spPr>
          <a:xfrm>
            <a:off x="11155680" y="6455664"/>
            <a:ext cx="502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HARD CALLS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49808"/>
            <a:ext cx="10972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Most contested placements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566928" y="1828800"/>
            <a:ext cx="3611880" cy="1920240"/>
          </a:xfrm>
          <a:prstGeom prst="roundRect">
            <a:avLst>
              <a:gd name="adj" fmla="val 3333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66928" y="1828800"/>
            <a:ext cx="73152" cy="1920240"/>
          </a:xfrm>
          <a:prstGeom prst="rect">
            <a:avLst/>
          </a:prstGeom>
          <a:solidFill>
            <a:srgbClr val="2E5A9E"/>
          </a:solidFill>
          <a:ln/>
        </p:spPr>
      </p:sp>
      <p:sp>
        <p:nvSpPr>
          <p:cNvPr id="6" name="Text 4"/>
          <p:cNvSpPr/>
          <p:nvPr/>
        </p:nvSpPr>
        <p:spPr>
          <a:xfrm>
            <a:off x="822960" y="2011680"/>
            <a:ext cx="3154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Google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822960" y="2395728"/>
            <a:ext cx="3154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i="1" dirty="0">
                <a:solidFill>
                  <a:srgbClr val="2E5A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Shaper vs Pioneer</a:t>
            </a:r>
            <a:endParaRPr lang="en-US" sz="1050" dirty="0"/>
          </a:p>
        </p:txBody>
      </p:sp>
      <p:sp>
        <p:nvSpPr>
          <p:cNvPr id="8" name="Text 6"/>
          <p:cNvSpPr/>
          <p:nvPr/>
        </p:nvSpPr>
        <p:spPr>
          <a:xfrm>
            <a:off x="822960" y="2706624"/>
            <a:ext cx="310896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4000"/>
              </a:lnSpc>
              <a:buNone/>
            </a:pPr>
            <a:r>
              <a:rPr lang="en-US" sz="103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Frontier disruption is real, but business-user execution is younger. Disclosed seat/agent counts would lock in Shaper.</a:t>
            </a:r>
            <a:endParaRPr lang="en-US" sz="1030" dirty="0"/>
          </a:p>
        </p:txBody>
      </p:sp>
      <p:sp>
        <p:nvSpPr>
          <p:cNvPr id="9" name="Shape 7"/>
          <p:cNvSpPr/>
          <p:nvPr/>
        </p:nvSpPr>
        <p:spPr>
          <a:xfrm>
            <a:off x="4361688" y="1828800"/>
            <a:ext cx="3611880" cy="1920240"/>
          </a:xfrm>
          <a:prstGeom prst="roundRect">
            <a:avLst>
              <a:gd name="adj" fmla="val 3333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4361688" y="1828800"/>
            <a:ext cx="73152" cy="1920240"/>
          </a:xfrm>
          <a:prstGeom prst="rect">
            <a:avLst/>
          </a:prstGeom>
          <a:solidFill>
            <a:srgbClr val="C4622C"/>
          </a:solidFill>
          <a:ln/>
        </p:spPr>
      </p:sp>
      <p:sp>
        <p:nvSpPr>
          <p:cNvPr id="11" name="Text 9"/>
          <p:cNvSpPr/>
          <p:nvPr/>
        </p:nvSpPr>
        <p:spPr>
          <a:xfrm>
            <a:off x="4617720" y="2011680"/>
            <a:ext cx="3154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AWS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4617720" y="2395728"/>
            <a:ext cx="3154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i="1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Execution score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4617720" y="2706624"/>
            <a:ext cx="310896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4000"/>
              </a:lnSpc>
              <a:buNone/>
            </a:pPr>
            <a:r>
              <a:rPr lang="en-US" sz="103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AgentCore is best-in-class infrastructure but developer-first; Quick Suite is unproven for citizen developers.</a:t>
            </a:r>
            <a:endParaRPr lang="en-US" sz="1030" dirty="0"/>
          </a:p>
        </p:txBody>
      </p:sp>
      <p:sp>
        <p:nvSpPr>
          <p:cNvPr id="14" name="Shape 12"/>
          <p:cNvSpPr/>
          <p:nvPr/>
        </p:nvSpPr>
        <p:spPr>
          <a:xfrm>
            <a:off x="8156448" y="1828800"/>
            <a:ext cx="3611880" cy="1920240"/>
          </a:xfrm>
          <a:prstGeom prst="roundRect">
            <a:avLst>
              <a:gd name="adj" fmla="val 3333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8156448" y="1828800"/>
            <a:ext cx="73152" cy="1920240"/>
          </a:xfrm>
          <a:prstGeom prst="rect">
            <a:avLst/>
          </a:prstGeom>
          <a:solidFill>
            <a:srgbClr val="2E5A9E"/>
          </a:solidFill>
          <a:ln/>
        </p:spPr>
      </p:sp>
      <p:sp>
        <p:nvSpPr>
          <p:cNvPr id="16" name="Text 14"/>
          <p:cNvSpPr/>
          <p:nvPr/>
        </p:nvSpPr>
        <p:spPr>
          <a:xfrm>
            <a:off x="8412480" y="2011680"/>
            <a:ext cx="3154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OpenAI / Anthropic</a:t>
            </a:r>
            <a:endParaRPr lang="en-US" sz="1550" dirty="0"/>
          </a:p>
        </p:txBody>
      </p:sp>
      <p:sp>
        <p:nvSpPr>
          <p:cNvPr id="17" name="Text 15"/>
          <p:cNvSpPr/>
          <p:nvPr/>
        </p:nvSpPr>
        <p:spPr>
          <a:xfrm>
            <a:off x="8412480" y="2395728"/>
            <a:ext cx="3154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i="1" dirty="0">
                <a:solidFill>
                  <a:srgbClr val="2E5A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Execution score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8412480" y="2706624"/>
            <a:ext cx="310896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4000"/>
              </a:lnSpc>
              <a:buNone/>
            </a:pPr>
            <a:r>
              <a:rPr lang="en-US" sz="103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Huge mindshare, thin enterprise governance. The Agent Builder sunset injects real uncertainty about no-code commitment.</a:t>
            </a:r>
            <a:endParaRPr lang="en-US" sz="1030" dirty="0"/>
          </a:p>
        </p:txBody>
      </p:sp>
      <p:sp>
        <p:nvSpPr>
          <p:cNvPr id="19" name="Shape 17"/>
          <p:cNvSpPr/>
          <p:nvPr/>
        </p:nvSpPr>
        <p:spPr>
          <a:xfrm>
            <a:off x="566928" y="3931920"/>
            <a:ext cx="3611880" cy="1920240"/>
          </a:xfrm>
          <a:prstGeom prst="roundRect">
            <a:avLst>
              <a:gd name="adj" fmla="val 3333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566928" y="3931920"/>
            <a:ext cx="73152" cy="1920240"/>
          </a:xfrm>
          <a:prstGeom prst="rect">
            <a:avLst/>
          </a:prstGeom>
          <a:solidFill>
            <a:srgbClr val="C4622C"/>
          </a:solidFill>
          <a:ln/>
        </p:spPr>
      </p:sp>
      <p:sp>
        <p:nvSpPr>
          <p:cNvPr id="21" name="Text 19"/>
          <p:cNvSpPr/>
          <p:nvPr/>
        </p:nvSpPr>
        <p:spPr>
          <a:xfrm>
            <a:off x="822960" y="4114800"/>
            <a:ext cx="3154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Glean</a:t>
            </a:r>
            <a:endParaRPr lang="en-US" sz="1550" dirty="0"/>
          </a:p>
        </p:txBody>
      </p:sp>
      <p:sp>
        <p:nvSpPr>
          <p:cNvPr id="22" name="Text 20"/>
          <p:cNvSpPr/>
          <p:nvPr/>
        </p:nvSpPr>
        <p:spPr>
          <a:xfrm>
            <a:off x="822960" y="4498848"/>
            <a:ext cx="3154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i="1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Shaper vs Pace Setter</a:t>
            </a:r>
            <a:endParaRPr lang="en-US" sz="1050" dirty="0"/>
          </a:p>
        </p:txBody>
      </p:sp>
      <p:sp>
        <p:nvSpPr>
          <p:cNvPr id="23" name="Text 21"/>
          <p:cNvSpPr/>
          <p:nvPr/>
        </p:nvSpPr>
        <p:spPr>
          <a:xfrm>
            <a:off x="822960" y="4809744"/>
            <a:ext cx="310896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4000"/>
              </a:lnSpc>
              <a:buNone/>
            </a:pPr>
            <a:r>
              <a:rPr lang="en-US" sz="103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$300M ARR argues up; no captive install base argues for caution. Fortune 500 penetration is the tiebreaker.</a:t>
            </a:r>
            <a:endParaRPr lang="en-US" sz="1030" dirty="0"/>
          </a:p>
        </p:txBody>
      </p:sp>
      <p:sp>
        <p:nvSpPr>
          <p:cNvPr id="24" name="Shape 22"/>
          <p:cNvSpPr/>
          <p:nvPr/>
        </p:nvSpPr>
        <p:spPr>
          <a:xfrm>
            <a:off x="4361688" y="3931920"/>
            <a:ext cx="3611880" cy="1920240"/>
          </a:xfrm>
          <a:prstGeom prst="roundRect">
            <a:avLst>
              <a:gd name="adj" fmla="val 3333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4361688" y="3931920"/>
            <a:ext cx="73152" cy="1920240"/>
          </a:xfrm>
          <a:prstGeom prst="rect">
            <a:avLst/>
          </a:prstGeom>
          <a:solidFill>
            <a:srgbClr val="2E5A9E"/>
          </a:solidFill>
          <a:ln/>
        </p:spPr>
      </p:sp>
      <p:sp>
        <p:nvSpPr>
          <p:cNvPr id="26" name="Text 24"/>
          <p:cNvSpPr/>
          <p:nvPr/>
        </p:nvSpPr>
        <p:spPr>
          <a:xfrm>
            <a:off x="4617720" y="4114800"/>
            <a:ext cx="3154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n8n vs Zapier</a:t>
            </a:r>
            <a:endParaRPr lang="en-US" sz="1550" dirty="0"/>
          </a:p>
        </p:txBody>
      </p:sp>
      <p:sp>
        <p:nvSpPr>
          <p:cNvPr id="27" name="Text 25"/>
          <p:cNvSpPr/>
          <p:nvPr/>
        </p:nvSpPr>
        <p:spPr>
          <a:xfrm>
            <a:off x="4617720" y="4498848"/>
            <a:ext cx="3154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i="1" dirty="0">
                <a:solidFill>
                  <a:srgbClr val="2E5A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No-code purity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4617720" y="4809744"/>
            <a:ext cx="310896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4000"/>
              </a:lnSpc>
              <a:buNone/>
            </a:pPr>
            <a:r>
              <a:rPr lang="en-US" sz="103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n8n scores higher on disruption; Zapier is the truer business-user tool. Reasonable analysts could swap their x-values.</a:t>
            </a:r>
            <a:endParaRPr lang="en-US" sz="1030" dirty="0"/>
          </a:p>
        </p:txBody>
      </p:sp>
      <p:sp>
        <p:nvSpPr>
          <p:cNvPr id="29" name="Shape 27"/>
          <p:cNvSpPr/>
          <p:nvPr/>
        </p:nvSpPr>
        <p:spPr>
          <a:xfrm>
            <a:off x="8156448" y="3931920"/>
            <a:ext cx="3611880" cy="1920240"/>
          </a:xfrm>
          <a:prstGeom prst="roundRect">
            <a:avLst>
              <a:gd name="adj" fmla="val 3333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8156448" y="3931920"/>
            <a:ext cx="73152" cy="1920240"/>
          </a:xfrm>
          <a:prstGeom prst="rect">
            <a:avLst/>
          </a:prstGeom>
          <a:solidFill>
            <a:srgbClr val="C4622C"/>
          </a:solidFill>
          <a:ln/>
        </p:spPr>
      </p:sp>
      <p:sp>
        <p:nvSpPr>
          <p:cNvPr id="31" name="Text 29"/>
          <p:cNvSpPr/>
          <p:nvPr/>
        </p:nvSpPr>
        <p:spPr>
          <a:xfrm>
            <a:off x="8412480" y="4114800"/>
            <a:ext cx="3154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SAP Joule Studio</a:t>
            </a:r>
            <a:endParaRPr lang="en-US" sz="1550" dirty="0"/>
          </a:p>
        </p:txBody>
      </p:sp>
      <p:sp>
        <p:nvSpPr>
          <p:cNvPr id="32" name="Text 30"/>
          <p:cNvSpPr/>
          <p:nvPr/>
        </p:nvSpPr>
        <p:spPr>
          <a:xfrm>
            <a:off x="8412480" y="4498848"/>
            <a:ext cx="3154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i="1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 mismatch</a:t>
            </a:r>
            <a:endParaRPr lang="en-US" sz="1050" dirty="0"/>
          </a:p>
        </p:txBody>
      </p:sp>
      <p:sp>
        <p:nvSpPr>
          <p:cNvPr id="33" name="Text 31"/>
          <p:cNvSpPr/>
          <p:nvPr/>
        </p:nvSpPr>
        <p:spPr>
          <a:xfrm>
            <a:off x="8412480" y="4809744"/>
            <a:ext cx="310896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4000"/>
              </a:lnSpc>
              <a:buNone/>
            </a:pPr>
            <a:r>
              <a:rPr lang="en-US" sz="103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 Builder is GA but developer-skewed. The managed, zero-infra no-code version only GAs in Q3 2026.</a:t>
            </a:r>
            <a:endParaRPr lang="en-US" sz="1030" dirty="0"/>
          </a:p>
        </p:txBody>
      </p:sp>
      <p:sp>
        <p:nvSpPr>
          <p:cNvPr id="34" name="Text 32"/>
          <p:cNvSpPr/>
          <p:nvPr/>
        </p:nvSpPr>
        <p:spPr>
          <a:xfrm>
            <a:off x="548640" y="6455664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spc="150" kern="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NO-CODE AGENT BUILDER MARKET  ·  INDEPENDENT ANALYSIS, MID-2026</a:t>
            </a:r>
            <a:endParaRPr lang="en-US" sz="750" dirty="0"/>
          </a:p>
        </p:txBody>
      </p:sp>
      <p:sp>
        <p:nvSpPr>
          <p:cNvPr id="35" name="Text 33"/>
          <p:cNvSpPr/>
          <p:nvPr/>
        </p:nvSpPr>
        <p:spPr>
          <a:xfrm>
            <a:off x="11155680" y="6455664"/>
            <a:ext cx="502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RECOMMENDATIONS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49808"/>
            <a:ext cx="10972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to do about it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566928" y="1828800"/>
            <a:ext cx="5486400" cy="1965960"/>
          </a:xfrm>
          <a:prstGeom prst="roundRect">
            <a:avLst>
              <a:gd name="adj" fmla="val 3721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822960" y="2103120"/>
            <a:ext cx="548640" cy="548640"/>
          </a:xfrm>
          <a:prstGeom prst="ellipse">
            <a:avLst/>
          </a:prstGeom>
          <a:solidFill>
            <a:srgbClr val="16335F"/>
          </a:solidFill>
          <a:ln/>
        </p:spPr>
      </p:sp>
      <p:sp>
        <p:nvSpPr>
          <p:cNvPr id="6" name="Text 4"/>
          <p:cNvSpPr/>
          <p:nvPr/>
        </p:nvSpPr>
        <p:spPr>
          <a:xfrm>
            <a:off x="822960" y="210312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1527048" y="2084832"/>
            <a:ext cx="4297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For a Microsoft-centric enterprise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1527048" y="2670048"/>
            <a:ext cx="42976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4000"/>
              </a:lnSpc>
              <a:buNone/>
            </a:pPr>
            <a:r>
              <a:rPr lang="en-US" sz="106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Standardize on Copilot Studio + Agent 365. Model costs in Copilot Credits from day one — the $0.01 PAYG vs $200/mo pack decision is the biggest lever. Track the E7 “Frontier” suite ($99/user/mo) as the consolidation SKU.</a:t>
            </a:r>
            <a:endParaRPr lang="en-US" sz="1060" dirty="0"/>
          </a:p>
        </p:txBody>
      </p:sp>
      <p:sp>
        <p:nvSpPr>
          <p:cNvPr id="9" name="Shape 7"/>
          <p:cNvSpPr/>
          <p:nvPr/>
        </p:nvSpPr>
        <p:spPr>
          <a:xfrm>
            <a:off x="6254496" y="1828800"/>
            <a:ext cx="5486400" cy="1965960"/>
          </a:xfrm>
          <a:prstGeom prst="roundRect">
            <a:avLst>
              <a:gd name="adj" fmla="val 3721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510528" y="2103120"/>
            <a:ext cx="548640" cy="548640"/>
          </a:xfrm>
          <a:prstGeom prst="ellipse">
            <a:avLst/>
          </a:prstGeom>
          <a:solidFill>
            <a:srgbClr val="16335F"/>
          </a:solidFill>
          <a:ln/>
        </p:spPr>
      </p:sp>
      <p:sp>
        <p:nvSpPr>
          <p:cNvPr id="11" name="Text 9"/>
          <p:cNvSpPr/>
          <p:nvPr/>
        </p:nvSpPr>
        <p:spPr>
          <a:xfrm>
            <a:off x="6510528" y="210312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7214616" y="2084832"/>
            <a:ext cx="4297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For Salesforce / ServiceNow shops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7214616" y="2670048"/>
            <a:ext cx="42976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4000"/>
              </a:lnSpc>
              <a:buNone/>
            </a:pPr>
            <a:r>
              <a:rPr lang="en-US" sz="106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the native builder — data gravity and unified governance outweigh best-of-breed. Negotiate Flex Credits / Assist-pack commits by modeling actions-per-workflow; $2/conversation only wins above ~20 actions per interaction.</a:t>
            </a:r>
            <a:endParaRPr lang="en-US" sz="1060" dirty="0"/>
          </a:p>
        </p:txBody>
      </p:sp>
      <p:sp>
        <p:nvSpPr>
          <p:cNvPr id="14" name="Shape 12"/>
          <p:cNvSpPr/>
          <p:nvPr/>
        </p:nvSpPr>
        <p:spPr>
          <a:xfrm>
            <a:off x="566928" y="3977640"/>
            <a:ext cx="5486400" cy="1965960"/>
          </a:xfrm>
          <a:prstGeom prst="roundRect">
            <a:avLst>
              <a:gd name="adj" fmla="val 3721"/>
            </a:avLst>
          </a:prstGeom>
          <a:solidFill>
            <a:srgbClr val="FBF2EA"/>
          </a:solidFill>
          <a:ln w="12700">
            <a:solidFill>
              <a:srgbClr val="EAD3BD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822960" y="4251960"/>
            <a:ext cx="548640" cy="548640"/>
          </a:xfrm>
          <a:prstGeom prst="ellipse">
            <a:avLst/>
          </a:prstGeom>
          <a:solidFill>
            <a:srgbClr val="C4622C"/>
          </a:solidFill>
          <a:ln/>
        </p:spPr>
      </p:sp>
      <p:sp>
        <p:nvSpPr>
          <p:cNvPr id="16" name="Text 14"/>
          <p:cNvSpPr/>
          <p:nvPr/>
        </p:nvSpPr>
        <p:spPr>
          <a:xfrm>
            <a:off x="822960" y="42519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1527048" y="4233672"/>
            <a:ext cx="4297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For horizontal needs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1527048" y="4818888"/>
            <a:ext cx="42976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4000"/>
              </a:lnSpc>
              <a:buNone/>
            </a:pPr>
            <a:r>
              <a:rPr lang="en-US" sz="106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Evaluate Glean (knowledge layer) and n8n or Zapier (orchestration) as complements, not replacements. Pick n8n where you own engineering; pick Zapier where non-technical operators own the workflow.</a:t>
            </a:r>
            <a:endParaRPr lang="en-US" sz="1060" dirty="0"/>
          </a:p>
        </p:txBody>
      </p:sp>
      <p:sp>
        <p:nvSpPr>
          <p:cNvPr id="19" name="Shape 17"/>
          <p:cNvSpPr/>
          <p:nvPr/>
        </p:nvSpPr>
        <p:spPr>
          <a:xfrm>
            <a:off x="6254496" y="3977640"/>
            <a:ext cx="5486400" cy="1965960"/>
          </a:xfrm>
          <a:prstGeom prst="roundRect">
            <a:avLst>
              <a:gd name="adj" fmla="val 3721"/>
            </a:avLst>
          </a:prstGeom>
          <a:solidFill>
            <a:srgbClr val="FBF2EA"/>
          </a:solidFill>
          <a:ln w="12700">
            <a:solidFill>
              <a:srgbClr val="EAD3BD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6510528" y="4251960"/>
            <a:ext cx="548640" cy="548640"/>
          </a:xfrm>
          <a:prstGeom prst="ellipse">
            <a:avLst/>
          </a:prstGeom>
          <a:solidFill>
            <a:srgbClr val="C4622C"/>
          </a:solidFill>
          <a:ln/>
        </p:spPr>
      </p:sp>
      <p:sp>
        <p:nvSpPr>
          <p:cNvPr id="21" name="Text 19"/>
          <p:cNvSpPr/>
          <p:nvPr/>
        </p:nvSpPr>
        <p:spPr>
          <a:xfrm>
            <a:off x="6510528" y="425196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2400" dirty="0"/>
          </a:p>
        </p:txBody>
      </p:sp>
      <p:sp>
        <p:nvSpPr>
          <p:cNvPr id="22" name="Text 20"/>
          <p:cNvSpPr/>
          <p:nvPr/>
        </p:nvSpPr>
        <p:spPr>
          <a:xfrm>
            <a:off x="7214616" y="4233672"/>
            <a:ext cx="4297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5000"/>
              </a:lnSpc>
              <a:buNone/>
            </a:pPr>
            <a:r>
              <a:rPr lang="en-US" sz="15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Treat OpenAI &amp; Anthropic as suppliers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7214616" y="4818888"/>
            <a:ext cx="42976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4000"/>
              </a:lnSpc>
              <a:buNone/>
            </a:pPr>
            <a:r>
              <a:rPr lang="en-US" sz="106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Pilot Cowork / AgentKit for prosumer productivity, but don't anchor enterprise governance on them until audit features mature — and factor in OpenAI's Agent Builder sunset.</a:t>
            </a:r>
            <a:endParaRPr lang="en-US" sz="1060" dirty="0"/>
          </a:p>
        </p:txBody>
      </p:sp>
      <p:sp>
        <p:nvSpPr>
          <p:cNvPr id="24" name="Text 22"/>
          <p:cNvSpPr/>
          <p:nvPr/>
        </p:nvSpPr>
        <p:spPr>
          <a:xfrm>
            <a:off x="566928" y="594360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950" i="1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Benchmarks that change the strategy: audited business-user agent counts in production · consumption pricing stabilizing into per-outcome rates · MCP/A2A maturing enough to govern a multi-vendor estate from one control plane.</a:t>
            </a:r>
            <a:endParaRPr lang="en-US" sz="950" dirty="0"/>
          </a:p>
        </p:txBody>
      </p:sp>
      <p:sp>
        <p:nvSpPr>
          <p:cNvPr id="25" name="Text 23"/>
          <p:cNvSpPr/>
          <p:nvPr/>
        </p:nvSpPr>
        <p:spPr>
          <a:xfrm>
            <a:off x="548640" y="6455664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spc="150" kern="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NO-CODE AGENT BUILDER MARKET  ·  INDEPENDENT ANALYSIS, MID-2026</a:t>
            </a:r>
            <a:endParaRPr lang="en-US" sz="750" dirty="0"/>
          </a:p>
        </p:txBody>
      </p:sp>
      <p:sp>
        <p:nvSpPr>
          <p:cNvPr id="26" name="Text 24"/>
          <p:cNvSpPr/>
          <p:nvPr/>
        </p:nvSpPr>
        <p:spPr>
          <a:xfrm>
            <a:off x="11155680" y="6455664"/>
            <a:ext cx="502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APPENDIX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49808"/>
            <a:ext cx="10972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full vendor scoreboard</a:t>
            </a:r>
            <a:endParaRPr lang="en-US" sz="3300" dirty="0"/>
          </a:p>
        </p:txBody>
      </p:sp>
      <p:sp>
        <p:nvSpPr>
          <p:cNvPr id="4" name="Text 2"/>
          <p:cNvSpPr/>
          <p:nvPr/>
        </p:nvSpPr>
        <p:spPr>
          <a:xfrm>
            <a:off x="566928" y="146304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27 scored vendors.  y = Potential to Execute  ·  x = Potential for Market Disruption.</a:t>
            </a:r>
            <a:endParaRPr lang="en-US" sz="1100" dirty="0"/>
          </a:p>
        </p:txBody>
      </p:sp>
      <p:graphicFrame>
        <p:nvGraphicFramePr>
          <p:cNvPr id="1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66928" y="1874520"/>
          <a:ext cx="5394960" cy="914400"/>
        </p:xfrm>
        <a:graphic>
          <a:graphicData uri="http://schemas.openxmlformats.org/drawingml/2006/table">
            <a:tbl>
              <a:tblPr/>
              <a:tblGrid>
                <a:gridCol w="2377440"/>
                <a:gridCol w="640080"/>
                <a:gridCol w="640080"/>
                <a:gridCol w="1737360"/>
              </a:tblGrid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Vendor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84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y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84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x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84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Quadrant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84B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Microsoft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633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Shaper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Salesforce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633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Shaper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ServiceNow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633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Shaper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Google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633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Shaper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Atlassian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633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Shaper†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AWS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633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Shaper†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Glean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6335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Shaper†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IBM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2E5A9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Pace Setter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UiPath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2E5A9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Pace Setter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Oracle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2E5A9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Pace Setter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SAP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2E5A9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Pace Setter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OpenAI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C4622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Pioneer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Anthropic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C4622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Pioneer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n8n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C4622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Pioneer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236208" y="1874520"/>
          <a:ext cx="5394960" cy="914400"/>
        </p:xfrm>
        <a:graphic>
          <a:graphicData uri="http://schemas.openxmlformats.org/drawingml/2006/table">
            <a:tbl>
              <a:tblPr/>
              <a:tblGrid>
                <a:gridCol w="2377440"/>
                <a:gridCol w="640080"/>
                <a:gridCol w="640080"/>
                <a:gridCol w="1737360"/>
              </a:tblGrid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Vendor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84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y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84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x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84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Quadrant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84B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Zapier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C4622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Pioneer†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Sierra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C4622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Pioneer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Decagon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C4622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Pioneer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Writer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C4622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Pioneer†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Workday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C79A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Specialist†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Lindy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C4622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Pioneer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Dust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C4622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Pioneer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Relevance AI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C4622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Pioneer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HubSpot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C79A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Specialist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Adobe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C79A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Specialist†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Pega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C79A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Specialist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Appian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5.5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C79A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Specialist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0876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1328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Creatio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950" dirty="0">
                          <a:solidFill>
                            <a:srgbClr val="33425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5.0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950" b="1" dirty="0">
                          <a:solidFill>
                            <a:srgbClr val="C79A3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Specialist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E3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B"/>
                    </a:solidFill>
                  </a:tcPr>
                </a:tc>
              </a:tr>
            </a:tbl>
          </a:graphicData>
        </a:graphic>
      </p:graphicFrame>
      <p:sp>
        <p:nvSpPr>
          <p:cNvPr id="7" name="Text 3"/>
          <p:cNvSpPr/>
          <p:nvPr/>
        </p:nvSpPr>
        <p:spPr>
          <a:xfrm>
            <a:off x="566928" y="6126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† borderline placement.  Source: Claude Fable 5 Research · Jukka Niiranen, June 2026.</a:t>
            </a:r>
            <a:endParaRPr lang="en-US" sz="900" dirty="0"/>
          </a:p>
        </p:txBody>
      </p:sp>
      <p:sp>
        <p:nvSpPr>
          <p:cNvPr id="8" name="Text 4"/>
          <p:cNvSpPr/>
          <p:nvPr/>
        </p:nvSpPr>
        <p:spPr>
          <a:xfrm>
            <a:off x="548640" y="6455664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spc="150" kern="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NO-CODE AGENT BUILDER MARKET  ·  INDEPENDENT ANALYSIS, MID-2026</a:t>
            </a:r>
            <a:endParaRPr lang="en-US" sz="750" dirty="0"/>
          </a:p>
        </p:txBody>
      </p:sp>
      <p:sp>
        <p:nvSpPr>
          <p:cNvPr id="9" name="Text 5"/>
          <p:cNvSpPr/>
          <p:nvPr/>
        </p:nvSpPr>
        <p:spPr>
          <a:xfrm>
            <a:off x="11155680" y="6455664"/>
            <a:ext cx="502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METHODOLOGY INTEGRITY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49808"/>
            <a:ext cx="10972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Caveats &amp; how to use this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566928" y="1828800"/>
            <a:ext cx="5486400" cy="1280160"/>
          </a:xfrm>
          <a:prstGeom prst="roundRect">
            <a:avLst>
              <a:gd name="adj" fmla="val 5000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66928" y="1828800"/>
            <a:ext cx="73152" cy="1280160"/>
          </a:xfrm>
          <a:prstGeom prst="rect">
            <a:avLst/>
          </a:prstGeom>
          <a:solidFill>
            <a:srgbClr val="2E5A9E"/>
          </a:solidFill>
          <a:ln/>
        </p:spPr>
      </p:sp>
      <p:sp>
        <p:nvSpPr>
          <p:cNvPr id="6" name="Text 4"/>
          <p:cNvSpPr/>
          <p:nvPr/>
        </p:nvSpPr>
        <p:spPr>
          <a:xfrm>
            <a:off x="822960" y="1975104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Vendor-marketing risk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822960" y="2304288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102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Many figures are company-reported and unaudited. The most reliable are Microsoft's earnings figures and Salesforce's 8-K ARR/deal counts; challenger ARR and valuations are company- or investor-sourced.</a:t>
            </a:r>
            <a:endParaRPr lang="en-US" sz="1020" dirty="0"/>
          </a:p>
        </p:txBody>
      </p:sp>
      <p:sp>
        <p:nvSpPr>
          <p:cNvPr id="8" name="Shape 6"/>
          <p:cNvSpPr/>
          <p:nvPr/>
        </p:nvSpPr>
        <p:spPr>
          <a:xfrm>
            <a:off x="6254496" y="1828800"/>
            <a:ext cx="5486400" cy="1280160"/>
          </a:xfrm>
          <a:prstGeom prst="roundRect">
            <a:avLst>
              <a:gd name="adj" fmla="val 5000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6254496" y="1828800"/>
            <a:ext cx="73152" cy="1280160"/>
          </a:xfrm>
          <a:prstGeom prst="rect">
            <a:avLst/>
          </a:prstGeom>
          <a:solidFill>
            <a:srgbClr val="C4622C"/>
          </a:solidFill>
          <a:ln/>
        </p:spPr>
      </p:sp>
      <p:sp>
        <p:nvSpPr>
          <p:cNvPr id="10" name="Text 8"/>
          <p:cNvSpPr/>
          <p:nvPr/>
        </p:nvSpPr>
        <p:spPr>
          <a:xfrm>
            <a:off x="6510528" y="1975104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Scores are judgment calls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510528" y="2304288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102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Calibrated to the no-code business-user persona as of June 2026. They are not Gartner's and do not reproduce its anonymized placements.</a:t>
            </a:r>
            <a:endParaRPr lang="en-US" sz="1020" dirty="0"/>
          </a:p>
        </p:txBody>
      </p:sp>
      <p:sp>
        <p:nvSpPr>
          <p:cNvPr id="12" name="Shape 10"/>
          <p:cNvSpPr/>
          <p:nvPr/>
        </p:nvSpPr>
        <p:spPr>
          <a:xfrm>
            <a:off x="566928" y="3273552"/>
            <a:ext cx="5486400" cy="1280160"/>
          </a:xfrm>
          <a:prstGeom prst="roundRect">
            <a:avLst>
              <a:gd name="adj" fmla="val 5000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566928" y="3273552"/>
            <a:ext cx="73152" cy="1280160"/>
          </a:xfrm>
          <a:prstGeom prst="rect">
            <a:avLst/>
          </a:prstGeom>
          <a:solidFill>
            <a:srgbClr val="2E5A9E"/>
          </a:solidFill>
          <a:ln/>
        </p:spPr>
      </p:sp>
      <p:sp>
        <p:nvSpPr>
          <p:cNvPr id="14" name="Text 12"/>
          <p:cNvSpPr/>
          <p:nvPr/>
        </p:nvSpPr>
        <p:spPr>
          <a:xfrm>
            <a:off x="822960" y="3419856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 half-life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822960" y="3749040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102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category moves monthly — OpenAI's Agent Builder sunset, SAP's Q3 managed GA, ServiceNow's Otto rebrand. Placements should be revisited each quarter.</a:t>
            </a:r>
            <a:endParaRPr lang="en-US" sz="1020" dirty="0"/>
          </a:p>
        </p:txBody>
      </p:sp>
      <p:sp>
        <p:nvSpPr>
          <p:cNvPr id="16" name="Shape 14"/>
          <p:cNvSpPr/>
          <p:nvPr/>
        </p:nvSpPr>
        <p:spPr>
          <a:xfrm>
            <a:off x="6254496" y="3273552"/>
            <a:ext cx="5486400" cy="1280160"/>
          </a:xfrm>
          <a:prstGeom prst="roundRect">
            <a:avLst>
              <a:gd name="adj" fmla="val 5000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6254496" y="3273552"/>
            <a:ext cx="73152" cy="1280160"/>
          </a:xfrm>
          <a:prstGeom prst="rect">
            <a:avLst/>
          </a:prstGeom>
          <a:solidFill>
            <a:srgbClr val="C4622C"/>
          </a:solidFill>
          <a:ln/>
        </p:spPr>
      </p:sp>
      <p:sp>
        <p:nvSpPr>
          <p:cNvPr id="18" name="Text 16"/>
          <p:cNvSpPr/>
          <p:nvPr/>
        </p:nvSpPr>
        <p:spPr>
          <a:xfrm>
            <a:off x="6510528" y="3419856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Scope discipline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510528" y="3749040"/>
            <a:ext cx="5029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102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Pure pro-code frameworks (LangChain/LangGraph, Agent Framework/AutoGen, CrewAI, Strands, Vertex ADK) are excluded except as context.</a:t>
            </a:r>
            <a:endParaRPr lang="en-US" sz="1020" dirty="0"/>
          </a:p>
        </p:txBody>
      </p:sp>
      <p:sp>
        <p:nvSpPr>
          <p:cNvPr id="20" name="Shape 18"/>
          <p:cNvSpPr/>
          <p:nvPr/>
        </p:nvSpPr>
        <p:spPr>
          <a:xfrm>
            <a:off x="566928" y="4718304"/>
            <a:ext cx="11064240" cy="1005840"/>
          </a:xfrm>
          <a:prstGeom prst="roundRect">
            <a:avLst>
              <a:gd name="adj" fmla="val 6364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566928" y="4718304"/>
            <a:ext cx="73152" cy="1005840"/>
          </a:xfrm>
          <a:prstGeom prst="rect">
            <a:avLst/>
          </a:prstGeom>
          <a:solidFill>
            <a:srgbClr val="C79A3A"/>
          </a:solidFill>
          <a:ln/>
        </p:spPr>
      </p:sp>
      <p:sp>
        <p:nvSpPr>
          <p:cNvPr id="22" name="Text 20"/>
          <p:cNvSpPr/>
          <p:nvPr/>
        </p:nvSpPr>
        <p:spPr>
          <a:xfrm>
            <a:off x="822960" y="4882896"/>
            <a:ext cx="10515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Entity status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822960" y="5221224"/>
            <a:ext cx="10515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110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Moveworks is scored as absorbed into ServiceNow (closed Dec 15, 2025). Lovable is adjacent (an app-builder) — its strategic cloud/model partner is Google Cloud, not Microsoft.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548640" y="6455664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spc="150" kern="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NO-CODE AGENT BUILDER MARKET  ·  INDEPENDENT ANALYSIS, MID-2026</a:t>
            </a:r>
            <a:endParaRPr lang="en-US" sz="750" dirty="0"/>
          </a:p>
        </p:txBody>
      </p:sp>
      <p:sp>
        <p:nvSpPr>
          <p:cNvPr id="25" name="Text 23"/>
          <p:cNvSpPr/>
          <p:nvPr/>
        </p:nvSpPr>
        <p:spPr>
          <a:xfrm>
            <a:off x="11155680" y="6455664"/>
            <a:ext cx="502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328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" y="2103120"/>
            <a:ext cx="566928" cy="64008"/>
          </a:xfrm>
          <a:prstGeom prst="rect">
            <a:avLst/>
          </a:prstGeom>
          <a:solidFill>
            <a:srgbClr val="C4622C"/>
          </a:solidFill>
          <a:ln/>
        </p:spPr>
      </p:sp>
      <p:sp>
        <p:nvSpPr>
          <p:cNvPr id="3" name="Text 1"/>
          <p:cNvSpPr/>
          <p:nvPr/>
        </p:nvSpPr>
        <p:spPr>
          <a:xfrm>
            <a:off x="731520" y="2331720"/>
            <a:ext cx="105156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“The category moves monthly.”</a:t>
            </a:r>
            <a:endParaRPr lang="en-US" sz="4200" dirty="0"/>
          </a:p>
        </p:txBody>
      </p:sp>
      <p:sp>
        <p:nvSpPr>
          <p:cNvPr id="4" name="Text 2"/>
          <p:cNvSpPr/>
          <p:nvPr/>
        </p:nvSpPr>
        <p:spPr>
          <a:xfrm>
            <a:off x="777240" y="3611880"/>
            <a:ext cx="85953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400" dirty="0">
                <a:solidFill>
                  <a:srgbClr val="CFDB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Distribution, governance and consumption pricing are the three axes that will decide the next two quarters. Re-score when a vendor discloses audited business-user agent counts — that is the signal that turns best-of-breed Pioneers into safe bets alongside the incumbent.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777240" y="5074920"/>
            <a:ext cx="10607040" cy="0"/>
          </a:xfrm>
          <a:prstGeom prst="line">
            <a:avLst/>
          </a:prstGeom>
          <a:noFill/>
          <a:ln w="12700">
            <a:solidFill>
              <a:srgbClr val="27416E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77240" y="5230368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Jukka Niiranen</a:t>
            </a:r>
            <a:pPr indent="0" marL="0">
              <a:buNone/>
            </a:pPr>
            <a:r>
              <a:rPr lang="en-US" sz="1400" dirty="0">
                <a:solidFill>
                  <a:srgbClr val="8FA9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·   Power Platform Advisor &amp; Owner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777240" y="5596128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E84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Independent analysis · June 2026 · Source: Claude Fable 5 Research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777240" y="5870448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292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vibes.jukkan.com/ncab-quadrant.html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9966960" y="5029200"/>
            <a:ext cx="566928" cy="566928"/>
          </a:xfrm>
          <a:prstGeom prst="rect">
            <a:avLst/>
          </a:prstGeom>
          <a:solidFill>
            <a:srgbClr val="2E5A9E"/>
          </a:solidFill>
          <a:ln w="12700">
            <a:solidFill>
              <a:srgbClr val="24426E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10607040" y="5029200"/>
            <a:ext cx="566928" cy="566928"/>
          </a:xfrm>
          <a:prstGeom prst="rect">
            <a:avLst/>
          </a:prstGeom>
          <a:solidFill>
            <a:srgbClr val="C4622C"/>
          </a:solidFill>
          <a:ln w="12700">
            <a:solidFill>
              <a:srgbClr val="24426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966960" y="5669280"/>
            <a:ext cx="566928" cy="566928"/>
          </a:xfrm>
          <a:prstGeom prst="rect">
            <a:avLst/>
          </a:prstGeom>
          <a:solidFill>
            <a:srgbClr val="2E5A9E"/>
          </a:solidFill>
          <a:ln w="12700">
            <a:solidFill>
              <a:srgbClr val="24426E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607040" y="5669280"/>
            <a:ext cx="566928" cy="566928"/>
          </a:xfrm>
          <a:prstGeom prst="rect">
            <a:avLst/>
          </a:prstGeom>
          <a:solidFill>
            <a:srgbClr val="E2924E"/>
          </a:solidFill>
          <a:ln w="12700">
            <a:solidFill>
              <a:srgbClr val="24426E"/>
            </a:solidFill>
            <a:prstDash val="soli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ORIENTATION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49808"/>
            <a:ext cx="10058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How to read this report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566928" y="1874520"/>
            <a:ext cx="64008" cy="914400"/>
          </a:xfrm>
          <a:prstGeom prst="rect">
            <a:avLst/>
          </a:prstGeom>
          <a:solidFill>
            <a:srgbClr val="2E5A9E"/>
          </a:solidFill>
          <a:ln/>
        </p:spPr>
      </p:sp>
      <p:sp>
        <p:nvSpPr>
          <p:cNvPr id="5" name="Text 3"/>
          <p:cNvSpPr/>
          <p:nvPr/>
        </p:nvSpPr>
        <p:spPr>
          <a:xfrm>
            <a:off x="868680" y="1828800"/>
            <a:ext cx="5852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Independent, not a reprint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68680" y="2231136"/>
            <a:ext cx="5943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4000"/>
              </a:lnSpc>
              <a:buNone/>
            </a:pPr>
            <a:r>
              <a:rPr lang="en-US" sz="120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Original scoring calibrated in June 2026. It does not reproduce Gartner's or Forrester's placements — it is a transparent, evidence-graded point of view.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566928" y="3291840"/>
            <a:ext cx="64008" cy="914400"/>
          </a:xfrm>
          <a:prstGeom prst="rect">
            <a:avLst/>
          </a:prstGeom>
          <a:solidFill>
            <a:srgbClr val="2E5A9E"/>
          </a:solidFill>
          <a:ln/>
        </p:spPr>
      </p:sp>
      <p:sp>
        <p:nvSpPr>
          <p:cNvPr id="8" name="Text 6"/>
          <p:cNvSpPr/>
          <p:nvPr/>
        </p:nvSpPr>
        <p:spPr>
          <a:xfrm>
            <a:off x="868680" y="3246120"/>
            <a:ext cx="5852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Scored for one persona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868680" y="3648456"/>
            <a:ext cx="5943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4000"/>
              </a:lnSpc>
              <a:buNone/>
            </a:pPr>
            <a:r>
              <a:rPr lang="en-US" sz="120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score targets the no-code / business-user buyer. Developer-first strength (AWS AgentCore, Vertex ADK, SAP's pro-code tooling) is deliberately discounted.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566928" y="4709160"/>
            <a:ext cx="64008" cy="914400"/>
          </a:xfrm>
          <a:prstGeom prst="rect">
            <a:avLst/>
          </a:prstGeom>
          <a:solidFill>
            <a:srgbClr val="C4622C"/>
          </a:solidFill>
          <a:ln/>
        </p:spPr>
      </p:sp>
      <p:sp>
        <p:nvSpPr>
          <p:cNvPr id="11" name="Text 9"/>
          <p:cNvSpPr/>
          <p:nvPr/>
        </p:nvSpPr>
        <p:spPr>
          <a:xfrm>
            <a:off x="868680" y="4663440"/>
            <a:ext cx="5852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Evidence is graded, not assumed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868680" y="5065776"/>
            <a:ext cx="5943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4000"/>
              </a:lnSpc>
              <a:buNone/>
            </a:pPr>
            <a:r>
              <a:rPr lang="en-US" sz="120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Headline adoption numbers are flagged by source quality. Earnings filings outrank press releases, which outrank marketing claims.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7315200" y="1783080"/>
            <a:ext cx="4297680" cy="4160520"/>
          </a:xfrm>
          <a:prstGeom prst="roundRect">
            <a:avLst>
              <a:gd name="adj" fmla="val 1758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7635240" y="2011680"/>
            <a:ext cx="3749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 GRADING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7635240" y="2478024"/>
            <a:ext cx="237744" cy="237744"/>
          </a:xfrm>
          <a:prstGeom prst="rect">
            <a:avLst/>
          </a:prstGeom>
          <a:solidFill>
            <a:srgbClr val="16335F"/>
          </a:solidFill>
          <a:ln/>
        </p:spPr>
      </p:sp>
      <p:sp>
        <p:nvSpPr>
          <p:cNvPr id="16" name="Text 14"/>
          <p:cNvSpPr/>
          <p:nvPr/>
        </p:nvSpPr>
        <p:spPr>
          <a:xfrm>
            <a:off x="7991856" y="2423160"/>
            <a:ext cx="3291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Earnings-grade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7991856" y="2734056"/>
            <a:ext cx="3337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4A58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 filings &amp; earnings calls. Microsoft org counts, Salesforce Agentforce ARR / deal counts.</a:t>
            </a:r>
            <a:endParaRPr lang="en-US" sz="1030" dirty="0"/>
          </a:p>
        </p:txBody>
      </p:sp>
      <p:sp>
        <p:nvSpPr>
          <p:cNvPr id="18" name="Text 16"/>
          <p:cNvSpPr/>
          <p:nvPr/>
        </p:nvSpPr>
        <p:spPr>
          <a:xfrm>
            <a:off x="7991856" y="3319272"/>
            <a:ext cx="33375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1633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Highest trust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7635240" y="3648456"/>
            <a:ext cx="237744" cy="237744"/>
          </a:xfrm>
          <a:prstGeom prst="rect">
            <a:avLst/>
          </a:prstGeom>
          <a:solidFill>
            <a:srgbClr val="2E5A9E"/>
          </a:solidFill>
          <a:ln/>
        </p:spPr>
      </p:sp>
      <p:sp>
        <p:nvSpPr>
          <p:cNvPr id="20" name="Text 18"/>
          <p:cNvSpPr/>
          <p:nvPr/>
        </p:nvSpPr>
        <p:spPr>
          <a:xfrm>
            <a:off x="7991856" y="3593592"/>
            <a:ext cx="3291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Disclosed / investor</a:t>
            </a:r>
            <a:endParaRPr lang="en-US" sz="1350" dirty="0"/>
          </a:p>
        </p:txBody>
      </p:sp>
      <p:sp>
        <p:nvSpPr>
          <p:cNvPr id="21" name="Text 19"/>
          <p:cNvSpPr/>
          <p:nvPr/>
        </p:nvSpPr>
        <p:spPr>
          <a:xfrm>
            <a:off x="7991856" y="3904488"/>
            <a:ext cx="3337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4A58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Company press releases, funding rounds, investor letters. Glean ARR, challenger valuations.</a:t>
            </a:r>
            <a:endParaRPr lang="en-US" sz="1030" dirty="0"/>
          </a:p>
        </p:txBody>
      </p:sp>
      <p:sp>
        <p:nvSpPr>
          <p:cNvPr id="22" name="Text 20"/>
          <p:cNvSpPr/>
          <p:nvPr/>
        </p:nvSpPr>
        <p:spPr>
          <a:xfrm>
            <a:off x="7991856" y="4489704"/>
            <a:ext cx="33375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2E5A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with care</a:t>
            </a:r>
            <a:endParaRPr lang="en-US" sz="950" dirty="0"/>
          </a:p>
        </p:txBody>
      </p:sp>
      <p:sp>
        <p:nvSpPr>
          <p:cNvPr id="23" name="Shape 21"/>
          <p:cNvSpPr/>
          <p:nvPr/>
        </p:nvSpPr>
        <p:spPr>
          <a:xfrm>
            <a:off x="7635240" y="4818888"/>
            <a:ext cx="237744" cy="237744"/>
          </a:xfrm>
          <a:prstGeom prst="rect">
            <a:avLst/>
          </a:prstGeom>
          <a:solidFill>
            <a:srgbClr val="C4622C"/>
          </a:solidFill>
          <a:ln/>
        </p:spPr>
      </p:sp>
      <p:sp>
        <p:nvSpPr>
          <p:cNvPr id="24" name="Text 22"/>
          <p:cNvSpPr/>
          <p:nvPr/>
        </p:nvSpPr>
        <p:spPr>
          <a:xfrm>
            <a:off x="7991856" y="4764024"/>
            <a:ext cx="3291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Vendor marketing</a:t>
            </a:r>
            <a:endParaRPr lang="en-US" sz="1350" dirty="0"/>
          </a:p>
        </p:txBody>
      </p:sp>
      <p:sp>
        <p:nvSpPr>
          <p:cNvPr id="25" name="Text 23"/>
          <p:cNvSpPr/>
          <p:nvPr/>
        </p:nvSpPr>
        <p:spPr>
          <a:xfrm>
            <a:off x="7991856" y="5074920"/>
            <a:ext cx="3337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4A58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“Tens of thousands of customers,” “millions of agents,” MAU counts — unaudited and directional only.</a:t>
            </a:r>
            <a:endParaRPr lang="en-US" sz="1030" dirty="0"/>
          </a:p>
        </p:txBody>
      </p:sp>
      <p:sp>
        <p:nvSpPr>
          <p:cNvPr id="26" name="Text 24"/>
          <p:cNvSpPr/>
          <p:nvPr/>
        </p:nvSpPr>
        <p:spPr>
          <a:xfrm>
            <a:off x="7991856" y="5660136"/>
            <a:ext cx="33375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 as claim</a:t>
            </a:r>
            <a:endParaRPr lang="en-US" sz="950" dirty="0"/>
          </a:p>
        </p:txBody>
      </p:sp>
      <p:sp>
        <p:nvSpPr>
          <p:cNvPr id="27" name="Text 25"/>
          <p:cNvSpPr/>
          <p:nvPr/>
        </p:nvSpPr>
        <p:spPr>
          <a:xfrm>
            <a:off x="548640" y="6455664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spc="150" kern="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NO-CODE AGENT BUILDER MARKET  ·  INDEPENDENT ANALYSIS, MID-2026</a:t>
            </a:r>
            <a:endParaRPr lang="en-US" sz="750" dirty="0"/>
          </a:p>
        </p:txBody>
      </p:sp>
      <p:sp>
        <p:nvSpPr>
          <p:cNvPr id="28" name="Text 26"/>
          <p:cNvSpPr/>
          <p:nvPr/>
        </p:nvSpPr>
        <p:spPr>
          <a:xfrm>
            <a:off x="11155680" y="6455664"/>
            <a:ext cx="502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EXECUTIVE SUMMARY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49808"/>
            <a:ext cx="10972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Incumbents who pair distribution with consumption pricing lead the market</a:t>
            </a:r>
            <a:endParaRPr lang="en-US" sz="3300" dirty="0"/>
          </a:p>
        </p:txBody>
      </p:sp>
      <p:sp>
        <p:nvSpPr>
          <p:cNvPr id="4" name="Text 2"/>
          <p:cNvSpPr/>
          <p:nvPr/>
        </p:nvSpPr>
        <p:spPr>
          <a:xfrm>
            <a:off x="566928" y="1783080"/>
            <a:ext cx="640080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450" i="1" dirty="0">
                <a:solidFill>
                  <a:srgbClr val="3342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Microsoft and Salesforce sit highest on execution; with Google and ServiceNow they form the “Market Shapers” who set the agenda. The most disruptive innovation comes from AI-native challengers — but they lack the install base, governance, and channel to match on execution.</a:t>
            </a:r>
            <a:endParaRPr lang="en-US" sz="1450" dirty="0"/>
          </a:p>
        </p:txBody>
      </p:sp>
      <p:sp>
        <p:nvSpPr>
          <p:cNvPr id="5" name="Shape 3"/>
          <p:cNvSpPr/>
          <p:nvPr/>
        </p:nvSpPr>
        <p:spPr>
          <a:xfrm>
            <a:off x="566928" y="3429000"/>
            <a:ext cx="2670048" cy="2377440"/>
          </a:xfrm>
          <a:prstGeom prst="roundRect">
            <a:avLst>
              <a:gd name="adj" fmla="val 3077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66928" y="3429000"/>
            <a:ext cx="82296" cy="2377440"/>
          </a:xfrm>
          <a:prstGeom prst="rect">
            <a:avLst/>
          </a:prstGeom>
          <a:solidFill>
            <a:srgbClr val="16335F"/>
          </a:solidFill>
          <a:ln/>
        </p:spPr>
      </p:sp>
      <p:sp>
        <p:nvSpPr>
          <p:cNvPr id="7" name="Text 5"/>
          <p:cNvSpPr/>
          <p:nvPr/>
        </p:nvSpPr>
        <p:spPr>
          <a:xfrm>
            <a:off x="822960" y="3630168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633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822960" y="4142232"/>
            <a:ext cx="22128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45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Distribution beats novelty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822960" y="4800600"/>
            <a:ext cx="221284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4000"/>
              </a:lnSpc>
              <a:buNone/>
            </a:pPr>
            <a:r>
              <a:rPr lang="en-US" sz="103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Agents win where employees already work — Teams, Slack, the CRM, the ServiceNow portal — not where they are smartest.</a:t>
            </a:r>
            <a:endParaRPr lang="en-US" sz="1030" dirty="0"/>
          </a:p>
        </p:txBody>
      </p:sp>
      <p:sp>
        <p:nvSpPr>
          <p:cNvPr id="10" name="Shape 8"/>
          <p:cNvSpPr/>
          <p:nvPr/>
        </p:nvSpPr>
        <p:spPr>
          <a:xfrm>
            <a:off x="3401568" y="3429000"/>
            <a:ext cx="2670048" cy="2377440"/>
          </a:xfrm>
          <a:prstGeom prst="roundRect">
            <a:avLst>
              <a:gd name="adj" fmla="val 3077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3401568" y="3429000"/>
            <a:ext cx="82296" cy="2377440"/>
          </a:xfrm>
          <a:prstGeom prst="rect">
            <a:avLst/>
          </a:prstGeom>
          <a:solidFill>
            <a:srgbClr val="16335F"/>
          </a:solidFill>
          <a:ln/>
        </p:spPr>
      </p:sp>
      <p:sp>
        <p:nvSpPr>
          <p:cNvPr id="12" name="Text 10"/>
          <p:cNvSpPr/>
          <p:nvPr/>
        </p:nvSpPr>
        <p:spPr>
          <a:xfrm>
            <a:off x="3657600" y="3630168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633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3657600" y="4142232"/>
            <a:ext cx="22128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45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Governance is table stakes</a:t>
            </a:r>
            <a:endParaRPr lang="en-US" sz="1450" dirty="0"/>
          </a:p>
        </p:txBody>
      </p:sp>
      <p:sp>
        <p:nvSpPr>
          <p:cNvPr id="14" name="Text 12"/>
          <p:cNvSpPr/>
          <p:nvPr/>
        </p:nvSpPr>
        <p:spPr>
          <a:xfrm>
            <a:off x="3657600" y="4800600"/>
            <a:ext cx="221284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4000"/>
              </a:lnSpc>
              <a:buNone/>
            </a:pPr>
            <a:r>
              <a:rPr lang="en-US" sz="103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entire 2026 product cycle is about agent inventory, permissions, evaluation and cost control — “shadow agents” is the top CIO fear.</a:t>
            </a:r>
            <a:endParaRPr lang="en-US" sz="1030" dirty="0"/>
          </a:p>
        </p:txBody>
      </p:sp>
      <p:sp>
        <p:nvSpPr>
          <p:cNvPr id="15" name="Shape 13"/>
          <p:cNvSpPr/>
          <p:nvPr/>
        </p:nvSpPr>
        <p:spPr>
          <a:xfrm>
            <a:off x="6236208" y="3429000"/>
            <a:ext cx="2670048" cy="2377440"/>
          </a:xfrm>
          <a:prstGeom prst="roundRect">
            <a:avLst>
              <a:gd name="adj" fmla="val 3077"/>
            </a:avLst>
          </a:prstGeom>
          <a:solidFill>
            <a:srgbClr val="FBF2EA"/>
          </a:solidFill>
          <a:ln w="12700">
            <a:solidFill>
              <a:srgbClr val="EAD3BD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6236208" y="3429000"/>
            <a:ext cx="82296" cy="2377440"/>
          </a:xfrm>
          <a:prstGeom prst="rect">
            <a:avLst/>
          </a:prstGeom>
          <a:solidFill>
            <a:srgbClr val="C4622C"/>
          </a:solidFill>
          <a:ln/>
        </p:spPr>
      </p:sp>
      <p:sp>
        <p:nvSpPr>
          <p:cNvPr id="17" name="Text 15"/>
          <p:cNvSpPr/>
          <p:nvPr/>
        </p:nvSpPr>
        <p:spPr>
          <a:xfrm>
            <a:off x="6492240" y="3630168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C462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6492240" y="4142232"/>
            <a:ext cx="22128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45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Pricing is going consumption</a:t>
            </a:r>
            <a:endParaRPr lang="en-US" sz="1450" dirty="0"/>
          </a:p>
        </p:txBody>
      </p:sp>
      <p:sp>
        <p:nvSpPr>
          <p:cNvPr id="19" name="Text 17"/>
          <p:cNvSpPr/>
          <p:nvPr/>
        </p:nvSpPr>
        <p:spPr>
          <a:xfrm>
            <a:off x="6492240" y="4800600"/>
            <a:ext cx="221284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4000"/>
              </a:lnSpc>
              <a:buNone/>
            </a:pPr>
            <a:r>
              <a:rPr lang="en-US" sz="103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Per-seat licensing is being displaced by per-action / per-credit / per-outcome models — flexible, but with real bill-shock risk.</a:t>
            </a:r>
            <a:endParaRPr lang="en-US" sz="1030" dirty="0"/>
          </a:p>
        </p:txBody>
      </p:sp>
      <p:sp>
        <p:nvSpPr>
          <p:cNvPr id="20" name="Shape 18"/>
          <p:cNvSpPr/>
          <p:nvPr/>
        </p:nvSpPr>
        <p:spPr>
          <a:xfrm>
            <a:off x="9070848" y="3429000"/>
            <a:ext cx="2670048" cy="2377440"/>
          </a:xfrm>
          <a:prstGeom prst="roundRect">
            <a:avLst>
              <a:gd name="adj" fmla="val 3077"/>
            </a:avLst>
          </a:prstGeom>
          <a:solidFill>
            <a:srgbClr val="FBF2EA"/>
          </a:solidFill>
          <a:ln w="12700">
            <a:solidFill>
              <a:srgbClr val="EAD3BD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9070848" y="3429000"/>
            <a:ext cx="82296" cy="2377440"/>
          </a:xfrm>
          <a:prstGeom prst="rect">
            <a:avLst/>
          </a:prstGeom>
          <a:solidFill>
            <a:srgbClr val="C4622C"/>
          </a:solidFill>
          <a:ln/>
        </p:spPr>
      </p:sp>
      <p:sp>
        <p:nvSpPr>
          <p:cNvPr id="22" name="Text 20"/>
          <p:cNvSpPr/>
          <p:nvPr/>
        </p:nvSpPr>
        <p:spPr>
          <a:xfrm>
            <a:off x="9326880" y="3630168"/>
            <a:ext cx="914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C462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9326880" y="4142232"/>
            <a:ext cx="221284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8000"/>
              </a:lnSpc>
              <a:buNone/>
            </a:pPr>
            <a:r>
              <a:rPr lang="en-US" sz="145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Persona is decisive</a:t>
            </a:r>
            <a:endParaRPr lang="en-US" sz="1450" dirty="0"/>
          </a:p>
        </p:txBody>
      </p:sp>
      <p:sp>
        <p:nvSpPr>
          <p:cNvPr id="24" name="Text 22"/>
          <p:cNvSpPr/>
          <p:nvPr/>
        </p:nvSpPr>
        <p:spPr>
          <a:xfrm>
            <a:off x="9326880" y="4800600"/>
            <a:ext cx="221284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4000"/>
              </a:lnSpc>
              <a:buNone/>
            </a:pPr>
            <a:r>
              <a:rPr lang="en-US" sz="103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Scoring the business-user buyer rewards Microsoft, Salesforce, ServiceNow &amp; Atlassian and discounts developer-first platforms.</a:t>
            </a:r>
            <a:endParaRPr lang="en-US" sz="1030" dirty="0"/>
          </a:p>
        </p:txBody>
      </p:sp>
      <p:sp>
        <p:nvSpPr>
          <p:cNvPr id="25" name="Shape 23"/>
          <p:cNvSpPr/>
          <p:nvPr/>
        </p:nvSpPr>
        <p:spPr>
          <a:xfrm>
            <a:off x="7315200" y="1783080"/>
            <a:ext cx="4297680" cy="1298448"/>
          </a:xfrm>
          <a:prstGeom prst="roundRect">
            <a:avLst>
              <a:gd name="adj" fmla="val 5634"/>
            </a:avLst>
          </a:prstGeom>
          <a:solidFill>
            <a:srgbClr val="13284B"/>
          </a:solidFill>
          <a:ln/>
          <a:effectLst>
            <a:outerShdw sx="100000" sy="100000" kx="0" ky="0" algn="bl" rotWithShape="0" blurRad="114300" dist="38100" dir="5400000">
              <a:srgbClr val="6E7E96">
                <a:alpha val="18000"/>
              </a:srgbClr>
            </a:outerShdw>
          </a:effectLst>
        </p:spPr>
      </p:sp>
      <p:sp>
        <p:nvSpPr>
          <p:cNvPr id="26" name="Text 24"/>
          <p:cNvSpPr/>
          <p:nvPr/>
        </p:nvSpPr>
        <p:spPr>
          <a:xfrm>
            <a:off x="7589520" y="1938528"/>
            <a:ext cx="3749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spc="150" kern="0" dirty="0">
                <a:solidFill>
                  <a:srgbClr val="E292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BEST-SOURCED STORY IN THE CATEGORY</a:t>
            </a:r>
            <a:endParaRPr lang="en-US" sz="950" dirty="0"/>
          </a:p>
        </p:txBody>
      </p:sp>
      <p:sp>
        <p:nvSpPr>
          <p:cNvPr id="27" name="Text 25"/>
          <p:cNvSpPr/>
          <p:nvPr/>
        </p:nvSpPr>
        <p:spPr>
          <a:xfrm>
            <a:off x="7589520" y="2231136"/>
            <a:ext cx="37490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4000"/>
              </a:lnSpc>
              <a:buNone/>
            </a:pPr>
            <a:r>
              <a:rPr lang="en-US" sz="1200" dirty="0">
                <a:solidFill>
                  <a:srgbClr val="CFDB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leaders are quantitatively validated by earnings disclosures — everyone else is reacting to them.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548640" y="6455664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spc="150" kern="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NO-CODE AGENT BUILDER MARKET  ·  INDEPENDENT ANALYSIS, MID-2026</a:t>
            </a:r>
            <a:endParaRPr lang="en-US" sz="750" dirty="0"/>
          </a:p>
        </p:txBody>
      </p:sp>
      <p:sp>
        <p:nvSpPr>
          <p:cNvPr id="29" name="Text 27"/>
          <p:cNvSpPr/>
          <p:nvPr/>
        </p:nvSpPr>
        <p:spPr>
          <a:xfrm>
            <a:off x="11155680" y="6455664"/>
            <a:ext cx="502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2026 MARKET MAP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49808"/>
            <a:ext cx="111556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Twenty-seven vendors, two axes, four quadrants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691640"/>
            <a:ext cx="6217920" cy="4709160"/>
          </a:xfrm>
          <a:prstGeom prst="roundRect">
            <a:avLst>
              <a:gd name="adj" fmla="val 971"/>
            </a:avLst>
          </a:prstGeom>
          <a:solidFill>
            <a:srgbClr val="FFFFFF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114300" dist="38100" dir="5400000">
              <a:srgbClr val="6E7E96">
                <a:alpha val="18000"/>
              </a:srgbClr>
            </a:outerShdw>
          </a:effectLst>
        </p:spPr>
      </p:sp>
      <p:pic>
        <p:nvPicPr>
          <p:cNvPr id="5" name="Image 0" descr="input/ncab-quadrant-june-202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" y="1783080"/>
            <a:ext cx="6035040" cy="45262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269480" y="1828800"/>
            <a:ext cx="868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400" b="1" dirty="0">
                <a:solidFill>
                  <a:srgbClr val="1633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3400" dirty="0"/>
          </a:p>
        </p:txBody>
      </p:sp>
      <p:sp>
        <p:nvSpPr>
          <p:cNvPr id="7" name="Text 4"/>
          <p:cNvSpPr/>
          <p:nvPr/>
        </p:nvSpPr>
        <p:spPr>
          <a:xfrm>
            <a:off x="8138160" y="1828800"/>
            <a:ext cx="39319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Market Shapers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8138160" y="2167128"/>
            <a:ext cx="40690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3000"/>
              </a:lnSpc>
              <a:buNone/>
            </a:pPr>
            <a:r>
              <a:rPr lang="en-US" sz="103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execute · high disrupt. Microsoft, Salesforce, Google, ServiceNow set the pace; Atlassian, AWS &amp; Glean ride the border.</a:t>
            </a:r>
            <a:endParaRPr lang="en-US" sz="1030" dirty="0"/>
          </a:p>
        </p:txBody>
      </p:sp>
      <p:sp>
        <p:nvSpPr>
          <p:cNvPr id="9" name="Text 6"/>
          <p:cNvSpPr/>
          <p:nvPr/>
        </p:nvSpPr>
        <p:spPr>
          <a:xfrm>
            <a:off x="7269480" y="2889504"/>
            <a:ext cx="868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400" b="1" dirty="0">
                <a:solidFill>
                  <a:srgbClr val="2E5A9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3400" dirty="0"/>
          </a:p>
        </p:txBody>
      </p:sp>
      <p:sp>
        <p:nvSpPr>
          <p:cNvPr id="10" name="Text 7"/>
          <p:cNvSpPr/>
          <p:nvPr/>
        </p:nvSpPr>
        <p:spPr>
          <a:xfrm>
            <a:off x="8138160" y="2889504"/>
            <a:ext cx="39319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Pace Setters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8138160" y="3227832"/>
            <a:ext cx="40690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3000"/>
              </a:lnSpc>
              <a:buNone/>
            </a:pPr>
            <a:r>
              <a:rPr lang="en-US" sz="103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execute · lower disrupt. IBM, SAP, UiPath, Oracle — strong delivery, repositioning rather than redefining.</a:t>
            </a:r>
            <a:endParaRPr lang="en-US" sz="1030" dirty="0"/>
          </a:p>
        </p:txBody>
      </p:sp>
      <p:sp>
        <p:nvSpPr>
          <p:cNvPr id="12" name="Text 9"/>
          <p:cNvSpPr/>
          <p:nvPr/>
        </p:nvSpPr>
        <p:spPr>
          <a:xfrm>
            <a:off x="7269480" y="3950208"/>
            <a:ext cx="868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400" b="1" dirty="0">
                <a:solidFill>
                  <a:srgbClr val="C462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3400" dirty="0"/>
          </a:p>
        </p:txBody>
      </p:sp>
      <p:sp>
        <p:nvSpPr>
          <p:cNvPr id="13" name="Text 10"/>
          <p:cNvSpPr/>
          <p:nvPr/>
        </p:nvSpPr>
        <p:spPr>
          <a:xfrm>
            <a:off x="8138160" y="3950208"/>
            <a:ext cx="39319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Pioneers</a:t>
            </a:r>
            <a:endParaRPr lang="en-US" sz="1550" dirty="0"/>
          </a:p>
        </p:txBody>
      </p:sp>
      <p:sp>
        <p:nvSpPr>
          <p:cNvPr id="14" name="Text 11"/>
          <p:cNvSpPr/>
          <p:nvPr/>
        </p:nvSpPr>
        <p:spPr>
          <a:xfrm>
            <a:off x="8138160" y="4288536"/>
            <a:ext cx="40690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3000"/>
              </a:lnSpc>
              <a:buNone/>
            </a:pPr>
            <a:r>
              <a:rPr lang="en-US" sz="103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Lower execute · high disrupt. OpenAI, Anthropic, n8n, Sierra — the innovation edge, gated by install base &amp; governance.</a:t>
            </a:r>
            <a:endParaRPr lang="en-US" sz="1030" dirty="0"/>
          </a:p>
        </p:txBody>
      </p:sp>
      <p:sp>
        <p:nvSpPr>
          <p:cNvPr id="15" name="Text 12"/>
          <p:cNvSpPr/>
          <p:nvPr/>
        </p:nvSpPr>
        <p:spPr>
          <a:xfrm>
            <a:off x="7269480" y="5010912"/>
            <a:ext cx="868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400" b="1" dirty="0">
                <a:solidFill>
                  <a:srgbClr val="C79A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3400" dirty="0"/>
          </a:p>
        </p:txBody>
      </p:sp>
      <p:sp>
        <p:nvSpPr>
          <p:cNvPr id="16" name="Text 13"/>
          <p:cNvSpPr/>
          <p:nvPr/>
        </p:nvSpPr>
        <p:spPr>
          <a:xfrm>
            <a:off x="8138160" y="5010912"/>
            <a:ext cx="39319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Specialists</a:t>
            </a:r>
            <a:endParaRPr lang="en-US" sz="1550" dirty="0"/>
          </a:p>
        </p:txBody>
      </p:sp>
      <p:sp>
        <p:nvSpPr>
          <p:cNvPr id="17" name="Text 14"/>
          <p:cNvSpPr/>
          <p:nvPr/>
        </p:nvSpPr>
        <p:spPr>
          <a:xfrm>
            <a:off x="8138160" y="5349240"/>
            <a:ext cx="40690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3000"/>
              </a:lnSpc>
              <a:buNone/>
            </a:pPr>
            <a:r>
              <a:rPr lang="en-US" sz="103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Lower execute · lower disrupt. HubSpot, Adobe, Pega, Appian — deep in a niche, narrow on general business-user agents.</a:t>
            </a:r>
            <a:endParaRPr lang="en-US" sz="1030" dirty="0"/>
          </a:p>
        </p:txBody>
      </p:sp>
      <p:sp>
        <p:nvSpPr>
          <p:cNvPr id="18" name="Text 15"/>
          <p:cNvSpPr/>
          <p:nvPr/>
        </p:nvSpPr>
        <p:spPr>
          <a:xfrm>
            <a:off x="7269480" y="6053328"/>
            <a:ext cx="4846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Axis convention:  x = Potential for Market Disruption   ·   y = Potential to Execute.  Threshold ≈ 6.5 on each axis.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548640" y="6455664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spc="150" kern="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NO-CODE AGENT BUILDER MARKET  ·  INDEPENDENT ANALYSIS, MID-2026</a:t>
            </a:r>
            <a:endParaRPr lang="en-US" sz="750" dirty="0"/>
          </a:p>
        </p:txBody>
      </p:sp>
      <p:sp>
        <p:nvSpPr>
          <p:cNvPr id="20" name="Text 17"/>
          <p:cNvSpPr/>
          <p:nvPr/>
        </p:nvSpPr>
        <p:spPr>
          <a:xfrm>
            <a:off x="11155680" y="6455664"/>
            <a:ext cx="502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SCORING METHODOLOGY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49808"/>
            <a:ext cx="10972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each axis measures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566928" y="1865376"/>
            <a:ext cx="82296" cy="1783080"/>
          </a:xfrm>
          <a:prstGeom prst="rect">
            <a:avLst/>
          </a:prstGeom>
          <a:solidFill>
            <a:srgbClr val="16335F"/>
          </a:solidFill>
          <a:ln/>
        </p:spPr>
      </p:sp>
      <p:sp>
        <p:nvSpPr>
          <p:cNvPr id="5" name="Text 3"/>
          <p:cNvSpPr/>
          <p:nvPr/>
        </p:nvSpPr>
        <p:spPr>
          <a:xfrm>
            <a:off x="841248" y="1828800"/>
            <a:ext cx="5486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 · Potential to Execute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841248" y="217627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1633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a business user ship a governed agent today?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868680" y="2505456"/>
            <a:ext cx="55778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8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Enterprise install base &amp; distribution</a:t>
            </a:r>
            <a:endParaRPr lang="en-US" sz="108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8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/ security / admin depth</a:t>
            </a:r>
            <a:endParaRPr lang="en-US" sz="108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8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Pricing clarity &amp; connector ecosystem</a:t>
            </a:r>
            <a:endParaRPr lang="en-US" sz="108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8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Partner network &amp; financial resources</a:t>
            </a:r>
            <a:endParaRPr lang="en-US" sz="108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8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 of business-user agents in production</a:t>
            </a:r>
            <a:endParaRPr lang="en-US" sz="1080" dirty="0"/>
          </a:p>
        </p:txBody>
      </p:sp>
      <p:sp>
        <p:nvSpPr>
          <p:cNvPr id="8" name="Shape 6"/>
          <p:cNvSpPr/>
          <p:nvPr/>
        </p:nvSpPr>
        <p:spPr>
          <a:xfrm>
            <a:off x="566928" y="4014216"/>
            <a:ext cx="82296" cy="1783080"/>
          </a:xfrm>
          <a:prstGeom prst="rect">
            <a:avLst/>
          </a:prstGeom>
          <a:solidFill>
            <a:srgbClr val="C4622C"/>
          </a:solidFill>
          <a:ln/>
        </p:spPr>
      </p:sp>
      <p:sp>
        <p:nvSpPr>
          <p:cNvPr id="9" name="Text 7"/>
          <p:cNvSpPr/>
          <p:nvPr/>
        </p:nvSpPr>
        <p:spPr>
          <a:xfrm>
            <a:off x="841248" y="3977640"/>
            <a:ext cx="5486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X · Potential for Market Disruption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841248" y="432511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i="1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fast is it redefining how agents get built?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868680" y="4654296"/>
            <a:ext cx="55778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8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Pace of innovation &amp; novel capabilities</a:t>
            </a:r>
            <a:endParaRPr lang="en-US" sz="108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8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Autonomous / multi-agent orchestration, computer use</a:t>
            </a:r>
            <a:endParaRPr lang="en-US" sz="108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8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MCP / A2A interoperability</a:t>
            </a:r>
            <a:endParaRPr lang="en-US" sz="108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8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Pricing-model disruption</a:t>
            </a:r>
            <a:endParaRPr lang="en-US" sz="108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08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Developer &amp; community momentum, mindshare</a:t>
            </a:r>
            <a:endParaRPr lang="en-US" sz="1080" dirty="0"/>
          </a:p>
        </p:txBody>
      </p:sp>
      <p:sp>
        <p:nvSpPr>
          <p:cNvPr id="12" name="Shape 10"/>
          <p:cNvSpPr/>
          <p:nvPr/>
        </p:nvSpPr>
        <p:spPr>
          <a:xfrm>
            <a:off x="7040880" y="1874520"/>
            <a:ext cx="2212848" cy="1801368"/>
          </a:xfrm>
          <a:prstGeom prst="rect">
            <a:avLst/>
          </a:prstGeom>
          <a:solidFill>
            <a:srgbClr val="E9EEF7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150608" y="1984248"/>
            <a:ext cx="2011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2E5A9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Pace Setters</a:t>
            </a:r>
            <a:endParaRPr lang="en-US" sz="1350" dirty="0"/>
          </a:p>
        </p:txBody>
      </p:sp>
      <p:sp>
        <p:nvSpPr>
          <p:cNvPr id="14" name="Shape 12"/>
          <p:cNvSpPr/>
          <p:nvPr/>
        </p:nvSpPr>
        <p:spPr>
          <a:xfrm>
            <a:off x="9281160" y="1874520"/>
            <a:ext cx="2212848" cy="1801368"/>
          </a:xfrm>
          <a:prstGeom prst="rect">
            <a:avLst/>
          </a:prstGeom>
          <a:solidFill>
            <a:srgbClr val="E7EFF8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9390888" y="1984248"/>
            <a:ext cx="2011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50" b="1" dirty="0">
                <a:solidFill>
                  <a:srgbClr val="1633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Market Shapers</a:t>
            </a:r>
            <a:endParaRPr lang="en-US" sz="1350" dirty="0"/>
          </a:p>
        </p:txBody>
      </p:sp>
      <p:sp>
        <p:nvSpPr>
          <p:cNvPr id="16" name="Shape 14"/>
          <p:cNvSpPr/>
          <p:nvPr/>
        </p:nvSpPr>
        <p:spPr>
          <a:xfrm>
            <a:off x="7040880" y="3703320"/>
            <a:ext cx="2212848" cy="1801368"/>
          </a:xfrm>
          <a:prstGeom prst="rect">
            <a:avLst/>
          </a:prstGeom>
          <a:solidFill>
            <a:srgbClr val="F6F1E6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150608" y="3813048"/>
            <a:ext cx="2011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C79A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Specialists</a:t>
            </a:r>
            <a:endParaRPr lang="en-US" sz="1350" dirty="0"/>
          </a:p>
        </p:txBody>
      </p:sp>
      <p:sp>
        <p:nvSpPr>
          <p:cNvPr id="18" name="Shape 16"/>
          <p:cNvSpPr/>
          <p:nvPr/>
        </p:nvSpPr>
        <p:spPr>
          <a:xfrm>
            <a:off x="9281160" y="3703320"/>
            <a:ext cx="2212848" cy="1801368"/>
          </a:xfrm>
          <a:prstGeom prst="rect">
            <a:avLst/>
          </a:prstGeom>
          <a:solidFill>
            <a:srgbClr val="FBEFE4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390888" y="3813048"/>
            <a:ext cx="20116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50" b="1" dirty="0">
                <a:solidFill>
                  <a:srgbClr val="C462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Pioneers</a:t>
            </a:r>
            <a:endParaRPr lang="en-US" sz="1350" dirty="0"/>
          </a:p>
        </p:txBody>
      </p:sp>
      <p:sp>
        <p:nvSpPr>
          <p:cNvPr id="20" name="Shape 18"/>
          <p:cNvSpPr/>
          <p:nvPr/>
        </p:nvSpPr>
        <p:spPr>
          <a:xfrm>
            <a:off x="6876288" y="1874520"/>
            <a:ext cx="0" cy="3657600"/>
          </a:xfrm>
          <a:prstGeom prst="line">
            <a:avLst/>
          </a:prstGeom>
          <a:noFill/>
          <a:ln w="25400">
            <a:solidFill>
              <a:srgbClr val="16335F"/>
            </a:solidFill>
            <a:prstDash val="solid"/>
            <a:headEnd type="triangle"/>
          </a:ln>
        </p:spPr>
      </p:sp>
      <p:sp>
        <p:nvSpPr>
          <p:cNvPr id="21" name="Shape 19"/>
          <p:cNvSpPr/>
          <p:nvPr/>
        </p:nvSpPr>
        <p:spPr>
          <a:xfrm>
            <a:off x="7040880" y="5696712"/>
            <a:ext cx="4480560" cy="0"/>
          </a:xfrm>
          <a:prstGeom prst="line">
            <a:avLst/>
          </a:prstGeom>
          <a:noFill/>
          <a:ln w="25400">
            <a:solidFill>
              <a:srgbClr val="C4622C"/>
            </a:solidFill>
            <a:prstDash val="solid"/>
            <a:tailEnd type="triangle"/>
          </a:ln>
        </p:spPr>
      </p:sp>
      <p:sp>
        <p:nvSpPr>
          <p:cNvPr id="22" name="Text 20"/>
          <p:cNvSpPr/>
          <p:nvPr/>
        </p:nvSpPr>
        <p:spPr>
          <a:xfrm rot="16200000">
            <a:off x="6172200" y="1828800"/>
            <a:ext cx="1188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1633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EXECUTE →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9966960" y="573328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b="1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DISRUPTION →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7040880" y="5989320"/>
            <a:ext cx="44805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930" i="1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Threshold ≈ 6.5 / 10 on each axis. Scores are calibrated to the no-code business-user persona — pure pro-code strength does not transfer.</a:t>
            </a:r>
            <a:endParaRPr lang="en-US" sz="930" dirty="0"/>
          </a:p>
        </p:txBody>
      </p:sp>
      <p:sp>
        <p:nvSpPr>
          <p:cNvPr id="25" name="Text 23"/>
          <p:cNvSpPr/>
          <p:nvPr/>
        </p:nvSpPr>
        <p:spPr>
          <a:xfrm>
            <a:off x="548640" y="6455664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spc="150" kern="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NO-CODE AGENT BUILDER MARKET  ·  INDEPENDENT ANALYSIS, MID-2026</a:t>
            </a:r>
            <a:endParaRPr lang="en-US" sz="750" dirty="0"/>
          </a:p>
        </p:txBody>
      </p:sp>
      <p:sp>
        <p:nvSpPr>
          <p:cNvPr id="26" name="Text 24"/>
          <p:cNvSpPr/>
          <p:nvPr/>
        </p:nvSpPr>
        <p:spPr>
          <a:xfrm>
            <a:off x="11155680" y="6455664"/>
            <a:ext cx="502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328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E292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 SHAPERS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49808"/>
            <a:ext cx="10972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four who set the agenda</a:t>
            </a:r>
            <a:endParaRPr lang="en-US" sz="3300" dirty="0"/>
          </a:p>
        </p:txBody>
      </p:sp>
      <p:sp>
        <p:nvSpPr>
          <p:cNvPr id="4" name="Text 2"/>
          <p:cNvSpPr/>
          <p:nvPr/>
        </p:nvSpPr>
        <p:spPr>
          <a:xfrm>
            <a:off x="566928" y="1627632"/>
            <a:ext cx="10607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300" dirty="0">
                <a:solidFill>
                  <a:srgbClr val="CFDB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Highest execution paired with high disruption. These four combine the largest install bases with the most aggressive consumption pricing — everyone else reacts to them.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66928" y="2286000"/>
            <a:ext cx="2697480" cy="3611880"/>
          </a:xfrm>
          <a:prstGeom prst="roundRect">
            <a:avLst>
              <a:gd name="adj" fmla="val 2712"/>
            </a:avLst>
          </a:prstGeom>
          <a:solidFill>
            <a:srgbClr val="1B355E"/>
          </a:solidFill>
          <a:ln w="12700">
            <a:solidFill>
              <a:srgbClr val="2C5085"/>
            </a:solidFill>
            <a:prstDash val="solid"/>
          </a:ln>
          <a:effectLst>
            <a:outerShdw sx="100000" sy="100000" kx="0" ky="0" algn="bl" rotWithShape="0" blurRad="114300" dist="38100" dir="5400000">
              <a:srgbClr val="6E7E96">
                <a:alpha val="1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66928" y="2286000"/>
            <a:ext cx="2697480" cy="109728"/>
          </a:xfrm>
          <a:prstGeom prst="rect">
            <a:avLst/>
          </a:prstGeom>
          <a:solidFill>
            <a:srgbClr val="0067B8"/>
          </a:solidFill>
          <a:ln/>
        </p:spPr>
      </p:sp>
      <p:sp>
        <p:nvSpPr>
          <p:cNvPr id="7" name="Shape 5"/>
          <p:cNvSpPr/>
          <p:nvPr/>
        </p:nvSpPr>
        <p:spPr>
          <a:xfrm>
            <a:off x="841248" y="2670048"/>
            <a:ext cx="310896" cy="310896"/>
          </a:xfrm>
          <a:prstGeom prst="rect">
            <a:avLst/>
          </a:prstGeom>
          <a:solidFill>
            <a:srgbClr val="0067B8"/>
          </a:solidFill>
          <a:ln/>
        </p:spPr>
      </p:sp>
      <p:sp>
        <p:nvSpPr>
          <p:cNvPr id="8" name="Text 6"/>
          <p:cNvSpPr/>
          <p:nvPr/>
        </p:nvSpPr>
        <p:spPr>
          <a:xfrm>
            <a:off x="1280160" y="265176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Microsoft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841248" y="3127248"/>
            <a:ext cx="2194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8FA9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Copilot Studio · Agent 365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841248" y="3657600"/>
            <a:ext cx="2194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E2924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230,000+ orgs</a:t>
            </a:r>
            <a:endParaRPr lang="en-US" sz="2300" dirty="0"/>
          </a:p>
        </p:txBody>
      </p:sp>
      <p:sp>
        <p:nvSpPr>
          <p:cNvPr id="11" name="Text 9"/>
          <p:cNvSpPr/>
          <p:nvPr/>
        </p:nvSpPr>
        <p:spPr>
          <a:xfrm>
            <a:off x="841248" y="422452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FA9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Execute / Disrupt   </a:t>
            </a:r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9.5 / 8.0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841248" y="4572000"/>
            <a:ext cx="2148840" cy="0"/>
          </a:xfrm>
          <a:prstGeom prst="line">
            <a:avLst/>
          </a:prstGeom>
          <a:noFill/>
          <a:ln w="12700">
            <a:solidFill>
              <a:srgbClr val="33517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841248" y="4663440"/>
            <a:ext cx="21945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6000"/>
              </a:lnSpc>
              <a:buNone/>
            </a:pPr>
            <a:r>
              <a:rPr lang="en-US" sz="1030" dirty="0">
                <a:solidFill>
                  <a:srgbClr val="C2D2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Deepest distribution + governance; Copilot Credits consumption.</a:t>
            </a:r>
            <a:endParaRPr lang="en-US" sz="1030" dirty="0"/>
          </a:p>
        </p:txBody>
      </p:sp>
      <p:sp>
        <p:nvSpPr>
          <p:cNvPr id="14" name="Shape 12"/>
          <p:cNvSpPr/>
          <p:nvPr/>
        </p:nvSpPr>
        <p:spPr>
          <a:xfrm>
            <a:off x="3438144" y="2286000"/>
            <a:ext cx="2697480" cy="3611880"/>
          </a:xfrm>
          <a:prstGeom prst="roundRect">
            <a:avLst>
              <a:gd name="adj" fmla="val 2712"/>
            </a:avLst>
          </a:prstGeom>
          <a:solidFill>
            <a:srgbClr val="1B355E"/>
          </a:solidFill>
          <a:ln w="12700">
            <a:solidFill>
              <a:srgbClr val="2C5085"/>
            </a:solidFill>
            <a:prstDash val="solid"/>
          </a:ln>
          <a:effectLst>
            <a:outerShdw sx="100000" sy="100000" kx="0" ky="0" algn="bl" rotWithShape="0" blurRad="114300" dist="38100" dir="5400000">
              <a:srgbClr val="6E7E96">
                <a:alpha val="18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3438144" y="2286000"/>
            <a:ext cx="2697480" cy="109728"/>
          </a:xfrm>
          <a:prstGeom prst="rect">
            <a:avLst/>
          </a:prstGeom>
          <a:solidFill>
            <a:srgbClr val="00A1E0"/>
          </a:solidFill>
          <a:ln/>
        </p:spPr>
      </p:sp>
      <p:sp>
        <p:nvSpPr>
          <p:cNvPr id="16" name="Shape 14"/>
          <p:cNvSpPr/>
          <p:nvPr/>
        </p:nvSpPr>
        <p:spPr>
          <a:xfrm>
            <a:off x="3712464" y="2670048"/>
            <a:ext cx="310896" cy="310896"/>
          </a:xfrm>
          <a:prstGeom prst="rect">
            <a:avLst/>
          </a:prstGeom>
          <a:solidFill>
            <a:srgbClr val="00A1E0"/>
          </a:solidFill>
          <a:ln/>
        </p:spPr>
      </p:sp>
      <p:sp>
        <p:nvSpPr>
          <p:cNvPr id="17" name="Text 15"/>
          <p:cNvSpPr/>
          <p:nvPr/>
        </p:nvSpPr>
        <p:spPr>
          <a:xfrm>
            <a:off x="4151376" y="265176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Salesforce</a:t>
            </a:r>
            <a:endParaRPr lang="en-US" sz="1700" dirty="0"/>
          </a:p>
        </p:txBody>
      </p:sp>
      <p:sp>
        <p:nvSpPr>
          <p:cNvPr id="18" name="Text 16"/>
          <p:cNvSpPr/>
          <p:nvPr/>
        </p:nvSpPr>
        <p:spPr>
          <a:xfrm>
            <a:off x="3712464" y="3127248"/>
            <a:ext cx="2194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8FA9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Agentforce · Agent Builder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3712464" y="3657600"/>
            <a:ext cx="2194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E2924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$1.2B ARR</a:t>
            </a:r>
            <a:endParaRPr lang="en-US" sz="2300" dirty="0"/>
          </a:p>
        </p:txBody>
      </p:sp>
      <p:sp>
        <p:nvSpPr>
          <p:cNvPr id="20" name="Text 18"/>
          <p:cNvSpPr/>
          <p:nvPr/>
        </p:nvSpPr>
        <p:spPr>
          <a:xfrm>
            <a:off x="3712464" y="422452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FA9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Execute / Disrupt   </a:t>
            </a:r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9.0 / 8.0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3712464" y="4572000"/>
            <a:ext cx="2148840" cy="0"/>
          </a:xfrm>
          <a:prstGeom prst="line">
            <a:avLst/>
          </a:prstGeom>
          <a:noFill/>
          <a:ln w="12700">
            <a:solidFill>
              <a:srgbClr val="33517A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3712464" y="4663440"/>
            <a:ext cx="21945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6000"/>
              </a:lnSpc>
              <a:buNone/>
            </a:pPr>
            <a:r>
              <a:rPr lang="en-US" sz="1030" dirty="0">
                <a:solidFill>
                  <a:srgbClr val="C2D2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CRM data moat + Slack; Flex Credits; +205% YoY growth.</a:t>
            </a:r>
            <a:endParaRPr lang="en-US" sz="1030" dirty="0"/>
          </a:p>
        </p:txBody>
      </p:sp>
      <p:sp>
        <p:nvSpPr>
          <p:cNvPr id="23" name="Shape 21"/>
          <p:cNvSpPr/>
          <p:nvPr/>
        </p:nvSpPr>
        <p:spPr>
          <a:xfrm>
            <a:off x="6309360" y="2286000"/>
            <a:ext cx="2697480" cy="3611880"/>
          </a:xfrm>
          <a:prstGeom prst="roundRect">
            <a:avLst>
              <a:gd name="adj" fmla="val 2712"/>
            </a:avLst>
          </a:prstGeom>
          <a:solidFill>
            <a:srgbClr val="1B355E"/>
          </a:solidFill>
          <a:ln w="12700">
            <a:solidFill>
              <a:srgbClr val="2C5085"/>
            </a:solidFill>
            <a:prstDash val="solid"/>
          </a:ln>
          <a:effectLst>
            <a:outerShdw sx="100000" sy="100000" kx="0" ky="0" algn="bl" rotWithShape="0" blurRad="114300" dist="38100" dir="5400000">
              <a:srgbClr val="6E7E96">
                <a:alpha val="18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6309360" y="2286000"/>
            <a:ext cx="2697480" cy="109728"/>
          </a:xfrm>
          <a:prstGeom prst="rect">
            <a:avLst/>
          </a:prstGeom>
          <a:solidFill>
            <a:srgbClr val="4285F4"/>
          </a:solidFill>
          <a:ln/>
        </p:spPr>
      </p:sp>
      <p:sp>
        <p:nvSpPr>
          <p:cNvPr id="25" name="Shape 23"/>
          <p:cNvSpPr/>
          <p:nvPr/>
        </p:nvSpPr>
        <p:spPr>
          <a:xfrm>
            <a:off x="6583680" y="2670048"/>
            <a:ext cx="310896" cy="310896"/>
          </a:xfrm>
          <a:prstGeom prst="rect">
            <a:avLst/>
          </a:prstGeom>
          <a:solidFill>
            <a:srgbClr val="4285F4"/>
          </a:solidFill>
          <a:ln/>
        </p:spPr>
      </p:sp>
      <p:sp>
        <p:nvSpPr>
          <p:cNvPr id="26" name="Text 24"/>
          <p:cNvSpPr/>
          <p:nvPr/>
        </p:nvSpPr>
        <p:spPr>
          <a:xfrm>
            <a:off x="7022592" y="265176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Google</a:t>
            </a:r>
            <a:endParaRPr lang="en-US" sz="1700" dirty="0"/>
          </a:p>
        </p:txBody>
      </p:sp>
      <p:sp>
        <p:nvSpPr>
          <p:cNvPr id="27" name="Text 25"/>
          <p:cNvSpPr/>
          <p:nvPr/>
        </p:nvSpPr>
        <p:spPr>
          <a:xfrm>
            <a:off x="6583680" y="3127248"/>
            <a:ext cx="2194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8FA9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Gemini Enterprise · Agent Designer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6583680" y="3657600"/>
            <a:ext cx="2194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E2924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200+ models</a:t>
            </a:r>
            <a:endParaRPr lang="en-US" sz="2300" dirty="0"/>
          </a:p>
        </p:txBody>
      </p:sp>
      <p:sp>
        <p:nvSpPr>
          <p:cNvPr id="29" name="Text 27"/>
          <p:cNvSpPr/>
          <p:nvPr/>
        </p:nvSpPr>
        <p:spPr>
          <a:xfrm>
            <a:off x="6583680" y="422452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FA9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Execute / Disrupt   </a:t>
            </a:r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8.0 / 8.5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6583680" y="4572000"/>
            <a:ext cx="2148840" cy="0"/>
          </a:xfrm>
          <a:prstGeom prst="line">
            <a:avLst/>
          </a:prstGeom>
          <a:noFill/>
          <a:ln w="12700">
            <a:solidFill>
              <a:srgbClr val="33517A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583680" y="4663440"/>
            <a:ext cx="21945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6000"/>
              </a:lnSpc>
              <a:buNone/>
            </a:pPr>
            <a:r>
              <a:rPr lang="en-US" sz="1030" dirty="0">
                <a:solidFill>
                  <a:srgbClr val="C2D2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Biggest 2026 platform move; frontier-model pace tops disruption.</a:t>
            </a:r>
            <a:endParaRPr lang="en-US" sz="1030" dirty="0"/>
          </a:p>
        </p:txBody>
      </p:sp>
      <p:sp>
        <p:nvSpPr>
          <p:cNvPr id="32" name="Shape 30"/>
          <p:cNvSpPr/>
          <p:nvPr/>
        </p:nvSpPr>
        <p:spPr>
          <a:xfrm>
            <a:off x="9180576" y="2286000"/>
            <a:ext cx="2697480" cy="3611880"/>
          </a:xfrm>
          <a:prstGeom prst="roundRect">
            <a:avLst>
              <a:gd name="adj" fmla="val 2712"/>
            </a:avLst>
          </a:prstGeom>
          <a:solidFill>
            <a:srgbClr val="1B355E"/>
          </a:solidFill>
          <a:ln w="12700">
            <a:solidFill>
              <a:srgbClr val="2C5085"/>
            </a:solidFill>
            <a:prstDash val="solid"/>
          </a:ln>
          <a:effectLst>
            <a:outerShdw sx="100000" sy="100000" kx="0" ky="0" algn="bl" rotWithShape="0" blurRad="114300" dist="38100" dir="5400000">
              <a:srgbClr val="6E7E96">
                <a:alpha val="18000"/>
              </a:srgbClr>
            </a:outerShdw>
          </a:effectLst>
        </p:spPr>
      </p:sp>
      <p:sp>
        <p:nvSpPr>
          <p:cNvPr id="33" name="Shape 31"/>
          <p:cNvSpPr/>
          <p:nvPr/>
        </p:nvSpPr>
        <p:spPr>
          <a:xfrm>
            <a:off x="9180576" y="2286000"/>
            <a:ext cx="2697480" cy="109728"/>
          </a:xfrm>
          <a:prstGeom prst="rect">
            <a:avLst/>
          </a:prstGeom>
          <a:solidFill>
            <a:srgbClr val="2E8B57"/>
          </a:solidFill>
          <a:ln/>
        </p:spPr>
      </p:sp>
      <p:sp>
        <p:nvSpPr>
          <p:cNvPr id="34" name="Shape 32"/>
          <p:cNvSpPr/>
          <p:nvPr/>
        </p:nvSpPr>
        <p:spPr>
          <a:xfrm>
            <a:off x="9454896" y="2670048"/>
            <a:ext cx="310896" cy="310896"/>
          </a:xfrm>
          <a:prstGeom prst="rect">
            <a:avLst/>
          </a:prstGeom>
          <a:solidFill>
            <a:srgbClr val="2E8B57"/>
          </a:solidFill>
          <a:ln/>
        </p:spPr>
      </p:sp>
      <p:sp>
        <p:nvSpPr>
          <p:cNvPr id="35" name="Text 33"/>
          <p:cNvSpPr/>
          <p:nvPr/>
        </p:nvSpPr>
        <p:spPr>
          <a:xfrm>
            <a:off x="9893808" y="2651760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ServiceNow</a:t>
            </a:r>
            <a:endParaRPr lang="en-US" sz="1700" dirty="0"/>
          </a:p>
        </p:txBody>
      </p:sp>
      <p:sp>
        <p:nvSpPr>
          <p:cNvPr id="36" name="Text 34"/>
          <p:cNvSpPr/>
          <p:nvPr/>
        </p:nvSpPr>
        <p:spPr>
          <a:xfrm>
            <a:off x="9454896" y="3127248"/>
            <a:ext cx="2194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8FA9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Now Assist · Otto</a:t>
            </a:r>
            <a:endParaRPr lang="en-US" sz="1050" dirty="0"/>
          </a:p>
        </p:txBody>
      </p:sp>
      <p:sp>
        <p:nvSpPr>
          <p:cNvPr id="37" name="Text 35"/>
          <p:cNvSpPr/>
          <p:nvPr/>
        </p:nvSpPr>
        <p:spPr>
          <a:xfrm>
            <a:off x="9454896" y="3657600"/>
            <a:ext cx="2194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E2924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~$1.5B ACV</a:t>
            </a:r>
            <a:endParaRPr lang="en-US" sz="2300" dirty="0"/>
          </a:p>
        </p:txBody>
      </p:sp>
      <p:sp>
        <p:nvSpPr>
          <p:cNvPr id="38" name="Text 36"/>
          <p:cNvSpPr/>
          <p:nvPr/>
        </p:nvSpPr>
        <p:spPr>
          <a:xfrm>
            <a:off x="9454896" y="422452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FA9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Execute / Disrupt   </a:t>
            </a:r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8.5 / 7.5</a:t>
            </a:r>
            <a:endParaRPr lang="en-US" sz="900" dirty="0"/>
          </a:p>
        </p:txBody>
      </p:sp>
      <p:sp>
        <p:nvSpPr>
          <p:cNvPr id="39" name="Shape 37"/>
          <p:cNvSpPr/>
          <p:nvPr/>
        </p:nvSpPr>
        <p:spPr>
          <a:xfrm>
            <a:off x="9454896" y="4572000"/>
            <a:ext cx="2148840" cy="0"/>
          </a:xfrm>
          <a:prstGeom prst="line">
            <a:avLst/>
          </a:prstGeom>
          <a:noFill/>
          <a:ln w="12700">
            <a:solidFill>
              <a:srgbClr val="33517A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9454896" y="4663440"/>
            <a:ext cx="21945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6000"/>
              </a:lnSpc>
              <a:buNone/>
            </a:pPr>
            <a:r>
              <a:rPr lang="en-US" sz="1030" dirty="0">
                <a:solidFill>
                  <a:srgbClr val="C2D2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Control-tower narrative; Moveworks front door; sticky in IT/HR.</a:t>
            </a:r>
            <a:endParaRPr lang="en-US" sz="1030" dirty="0"/>
          </a:p>
        </p:txBody>
      </p:sp>
      <p:sp>
        <p:nvSpPr>
          <p:cNvPr id="41" name="Text 39"/>
          <p:cNvSpPr/>
          <p:nvPr/>
        </p:nvSpPr>
        <p:spPr>
          <a:xfrm>
            <a:off x="566928" y="6053328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7E9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Borderline Shapers: Atlassian (Rovo), AWS (Bedrock AgentCore / Quick Suite) and Glean ride the threshold — strong, but each gated on the strict no-code lens.</a:t>
            </a:r>
            <a:endParaRPr lang="en-US" sz="950" dirty="0"/>
          </a:p>
        </p:txBody>
      </p:sp>
      <p:sp>
        <p:nvSpPr>
          <p:cNvPr id="42" name="Text 40"/>
          <p:cNvSpPr/>
          <p:nvPr/>
        </p:nvSpPr>
        <p:spPr>
          <a:xfrm>
            <a:off x="548640" y="6455664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spc="150" kern="0" dirty="0">
                <a:solidFill>
                  <a:srgbClr val="6E84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NO-CODE AGENT BUILDER MARKET  ·  INDEPENDENT ANALYSIS, MID-2026</a:t>
            </a:r>
            <a:endParaRPr lang="en-US" sz="750" dirty="0"/>
          </a:p>
        </p:txBody>
      </p:sp>
      <p:sp>
        <p:nvSpPr>
          <p:cNvPr id="43" name="Text 41"/>
          <p:cNvSpPr/>
          <p:nvPr/>
        </p:nvSpPr>
        <p:spPr>
          <a:xfrm>
            <a:off x="11155680" y="6455664"/>
            <a:ext cx="502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E84A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457200" cy="457200"/>
          </a:xfrm>
          <a:prstGeom prst="rect">
            <a:avLst/>
          </a:prstGeom>
          <a:solidFill>
            <a:srgbClr val="0067B8"/>
          </a:solidFill>
          <a:ln/>
        </p:spPr>
      </p:sp>
      <p:sp>
        <p:nvSpPr>
          <p:cNvPr id="3" name="Text 1"/>
          <p:cNvSpPr/>
          <p:nvPr/>
        </p:nvSpPr>
        <p:spPr>
          <a:xfrm>
            <a:off x="1143000" y="457200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 SHAPER  ·  EXECUTE 9.5  /  DISRUPT 8.0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1143000" y="713232"/>
            <a:ext cx="10515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Microsoft — the default the others react to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43000" y="14173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067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Copilot Studio · Agent 365 · Power Platform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66928" y="1965960"/>
            <a:ext cx="2670048" cy="1371600"/>
          </a:xfrm>
          <a:prstGeom prst="roundRect">
            <a:avLst>
              <a:gd name="adj" fmla="val 4667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768096" y="2130552"/>
            <a:ext cx="23042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633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230,000+</a:t>
            </a:r>
            <a:endParaRPr lang="en-US" sz="2600" dirty="0"/>
          </a:p>
        </p:txBody>
      </p:sp>
      <p:sp>
        <p:nvSpPr>
          <p:cNvPr id="8" name="Text 6"/>
          <p:cNvSpPr/>
          <p:nvPr/>
        </p:nvSpPr>
        <p:spPr>
          <a:xfrm>
            <a:off x="768096" y="2697480"/>
            <a:ext cx="23042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organizations on Copilot Studio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3401568" y="1965960"/>
            <a:ext cx="2670048" cy="1371600"/>
          </a:xfrm>
          <a:prstGeom prst="roundRect">
            <a:avLst>
              <a:gd name="adj" fmla="val 4667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3602736" y="2130552"/>
            <a:ext cx="23042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633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~90%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3602736" y="2697480"/>
            <a:ext cx="23042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the Fortune 500 with active low-code agents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6236208" y="1965960"/>
            <a:ext cx="2670048" cy="1371600"/>
          </a:xfrm>
          <a:prstGeom prst="roundRect">
            <a:avLst>
              <a:gd name="adj" fmla="val 4667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6437376" y="2130552"/>
            <a:ext cx="23042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C462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$0.01</a:t>
            </a:r>
            <a:endParaRPr lang="en-US" sz="2600" dirty="0"/>
          </a:p>
        </p:txBody>
      </p:sp>
      <p:sp>
        <p:nvSpPr>
          <p:cNvPr id="14" name="Text 12"/>
          <p:cNvSpPr/>
          <p:nvPr/>
        </p:nvSpPr>
        <p:spPr>
          <a:xfrm>
            <a:off x="6437376" y="2697480"/>
            <a:ext cx="23042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 Copilot Credit  ·  $200/mo = 25,000 credits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9070848" y="1965960"/>
            <a:ext cx="2670048" cy="1371600"/>
          </a:xfrm>
          <a:prstGeom prst="roundRect">
            <a:avLst>
              <a:gd name="adj" fmla="val 4667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9272016" y="2130552"/>
            <a:ext cx="23042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C462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 / $99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9272016" y="2697480"/>
            <a:ext cx="23042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 365 per user  ·  E7 “Frontier” suite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566928" y="36118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it leads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603504" y="3950208"/>
            <a:ext cx="59436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04000"/>
              </a:lnSpc>
              <a:spcAft>
                <a:spcPts val="600"/>
              </a:spcAft>
              <a:buSzPct val="100000"/>
              <a:buChar char="•"/>
            </a:pPr>
            <a:r>
              <a:rPr lang="en-US" sz="113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Deepest governance estate — Agent 365 reached GA on May 1, 2026 ($15/user/mo) with identity, inventory and cost controls.</a:t>
            </a:r>
            <a:endParaRPr lang="en-US" sz="1130" dirty="0"/>
          </a:p>
          <a:p>
            <a:pPr marL="342900" indent="-342900">
              <a:lnSpc>
                <a:spcPct val="104000"/>
              </a:lnSpc>
              <a:spcAft>
                <a:spcPts val="600"/>
              </a:spcAft>
              <a:buSzPct val="100000"/>
              <a:buChar char="•"/>
            </a:pPr>
            <a:r>
              <a:rPr lang="en-US" sz="113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Consumption pricing by default — moved from per-message to Copilot Credits; credit consumption up nearly 2x quarter-over-quarter.</a:t>
            </a:r>
            <a:endParaRPr lang="en-US" sz="1130" dirty="0"/>
          </a:p>
          <a:p>
            <a:pPr marL="342900" indent="-342900">
              <a:lnSpc>
                <a:spcPct val="104000"/>
              </a:lnSpc>
              <a:spcAft>
                <a:spcPts val="600"/>
              </a:spcAft>
              <a:buSzPct val="100000"/>
              <a:buChar char="•"/>
            </a:pPr>
            <a:r>
              <a:rPr lang="en-US" sz="113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Computer-use agents reached GA in May 2026, extending reach beyond connectors.</a:t>
            </a:r>
            <a:endParaRPr lang="en-US" sz="1130" dirty="0"/>
          </a:p>
          <a:p>
            <a:pPr marL="342900" indent="-342900">
              <a:lnSpc>
                <a:spcPct val="104000"/>
              </a:lnSpc>
              <a:buSzPct val="100000"/>
              <a:buChar char="•"/>
            </a:pPr>
            <a:r>
              <a:rPr lang="en-US" sz="113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Disruption is capped at 8.0 only because Microsoft is the incumbent others position against.</a:t>
            </a:r>
            <a:endParaRPr lang="en-US" sz="1130" dirty="0"/>
          </a:p>
        </p:txBody>
      </p:sp>
      <p:sp>
        <p:nvSpPr>
          <p:cNvPr id="20" name="Shape 18"/>
          <p:cNvSpPr/>
          <p:nvPr/>
        </p:nvSpPr>
        <p:spPr>
          <a:xfrm>
            <a:off x="7040880" y="3611880"/>
            <a:ext cx="4526280" cy="2331720"/>
          </a:xfrm>
          <a:prstGeom prst="roundRect">
            <a:avLst>
              <a:gd name="adj" fmla="val 2353"/>
            </a:avLst>
          </a:prstGeom>
          <a:solidFill>
            <a:srgbClr val="FFFFFF"/>
          </a:solidFill>
          <a:ln w="15240">
            <a:solidFill>
              <a:srgbClr val="DCE3EF"/>
            </a:solidFill>
            <a:prstDash val="solid"/>
          </a:ln>
          <a:effectLst>
            <a:outerShdw sx="100000" sy="100000" kx="0" ky="0" algn="bl" rotWithShape="0" blurRad="114300" dist="38100" dir="5400000">
              <a:srgbClr val="6E7E96">
                <a:alpha val="18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7040880" y="3611880"/>
            <a:ext cx="4526280" cy="384048"/>
          </a:xfrm>
          <a:prstGeom prst="rect">
            <a:avLst/>
          </a:prstGeom>
          <a:solidFill>
            <a:srgbClr val="0067B8"/>
          </a:solidFill>
          <a:ln/>
        </p:spPr>
      </p:sp>
      <p:sp>
        <p:nvSpPr>
          <p:cNvPr id="22" name="Shape 20"/>
          <p:cNvSpPr/>
          <p:nvPr/>
        </p:nvSpPr>
        <p:spPr>
          <a:xfrm>
            <a:off x="7205472" y="3749040"/>
            <a:ext cx="109728" cy="109728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23" name="Text 21"/>
          <p:cNvSpPr/>
          <p:nvPr/>
        </p:nvSpPr>
        <p:spPr>
          <a:xfrm>
            <a:off x="7424928" y="3611880"/>
            <a:ext cx="39776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Copilot Studio — Agent Builder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7223760" y="4160520"/>
            <a:ext cx="4160520" cy="457200"/>
          </a:xfrm>
          <a:prstGeom prst="roundRect">
            <a:avLst>
              <a:gd name="adj" fmla="val 10000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7360920" y="4160520"/>
            <a:ext cx="3886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“Describe what this agent should do…”</a:t>
            </a:r>
            <a:endParaRPr lang="en-US" sz="1050" dirty="0"/>
          </a:p>
        </p:txBody>
      </p:sp>
      <p:sp>
        <p:nvSpPr>
          <p:cNvPr id="26" name="Shape 24"/>
          <p:cNvSpPr/>
          <p:nvPr/>
        </p:nvSpPr>
        <p:spPr>
          <a:xfrm>
            <a:off x="7223760" y="4782312"/>
            <a:ext cx="1264920" cy="50292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7780">
            <a:solidFill>
              <a:srgbClr val="2E5A9E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7223760" y="4782312"/>
            <a:ext cx="1264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2E5A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Trigger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8470392" y="4782312"/>
            <a:ext cx="2011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300" dirty="0"/>
          </a:p>
        </p:txBody>
      </p:sp>
      <p:sp>
        <p:nvSpPr>
          <p:cNvPr id="29" name="Shape 27"/>
          <p:cNvSpPr/>
          <p:nvPr/>
        </p:nvSpPr>
        <p:spPr>
          <a:xfrm>
            <a:off x="8671560" y="4782312"/>
            <a:ext cx="1264920" cy="50292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7780">
            <a:solidFill>
              <a:srgbClr val="0067B8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8671560" y="4782312"/>
            <a:ext cx="1264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0067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Knowledge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9918192" y="4782312"/>
            <a:ext cx="2011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300" dirty="0"/>
          </a:p>
        </p:txBody>
      </p:sp>
      <p:sp>
        <p:nvSpPr>
          <p:cNvPr id="32" name="Shape 30"/>
          <p:cNvSpPr/>
          <p:nvPr/>
        </p:nvSpPr>
        <p:spPr>
          <a:xfrm>
            <a:off x="10119360" y="4782312"/>
            <a:ext cx="1264920" cy="50292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7780">
            <a:solidFill>
              <a:srgbClr val="C4622C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0119360" y="4782312"/>
            <a:ext cx="1264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</a:t>
            </a:r>
            <a:endParaRPr lang="en-US" sz="1000" dirty="0"/>
          </a:p>
        </p:txBody>
      </p:sp>
      <p:sp>
        <p:nvSpPr>
          <p:cNvPr id="34" name="Shape 32"/>
          <p:cNvSpPr/>
          <p:nvPr/>
        </p:nvSpPr>
        <p:spPr>
          <a:xfrm>
            <a:off x="7223760" y="5458968"/>
            <a:ext cx="4160520" cy="347472"/>
          </a:xfrm>
          <a:prstGeom prst="roundRect">
            <a:avLst>
              <a:gd name="adj" fmla="val 13158"/>
            </a:avLst>
          </a:prstGeom>
          <a:solidFill>
            <a:srgbClr val="EAF1F9"/>
          </a:solidFill>
          <a:ln/>
        </p:spPr>
      </p:sp>
      <p:sp>
        <p:nvSpPr>
          <p:cNvPr id="35" name="Text 33"/>
          <p:cNvSpPr/>
          <p:nvPr/>
        </p:nvSpPr>
        <p:spPr>
          <a:xfrm>
            <a:off x="7360920" y="5458968"/>
            <a:ext cx="3977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1633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◉  Governed by the admin control plane — identity, permissions, cost &amp; audit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548640" y="6455664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spc="150" kern="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NO-CODE AGENT BUILDER MARKET  ·  INDEPENDENT ANALYSIS, MID-2026</a:t>
            </a:r>
            <a:endParaRPr lang="en-US" sz="750" dirty="0"/>
          </a:p>
        </p:txBody>
      </p:sp>
      <p:sp>
        <p:nvSpPr>
          <p:cNvPr id="37" name="Text 35"/>
          <p:cNvSpPr/>
          <p:nvPr/>
        </p:nvSpPr>
        <p:spPr>
          <a:xfrm>
            <a:off x="11155680" y="6455664"/>
            <a:ext cx="502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457200" cy="457200"/>
          </a:xfrm>
          <a:prstGeom prst="rect">
            <a:avLst/>
          </a:prstGeom>
          <a:solidFill>
            <a:srgbClr val="00A1E0"/>
          </a:solidFill>
          <a:ln/>
        </p:spPr>
      </p:sp>
      <p:sp>
        <p:nvSpPr>
          <p:cNvPr id="3" name="Text 1"/>
          <p:cNvSpPr/>
          <p:nvPr/>
        </p:nvSpPr>
        <p:spPr>
          <a:xfrm>
            <a:off x="1143000" y="457200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 SHAPER  ·  EXECUTE 9.0  /  DISRUPT 8.0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1143000" y="713232"/>
            <a:ext cx="10515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Salesforce — the best-sourced growth story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1143000" y="1417320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A82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Agentforce · Agent Builder · Agentforce Command Center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66928" y="1965960"/>
            <a:ext cx="2670048" cy="1371600"/>
          </a:xfrm>
          <a:prstGeom prst="roundRect">
            <a:avLst>
              <a:gd name="adj" fmla="val 4667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768096" y="2130552"/>
            <a:ext cx="23042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633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$1.2B</a:t>
            </a:r>
            <a:endParaRPr lang="en-US" sz="2600" dirty="0"/>
          </a:p>
        </p:txBody>
      </p:sp>
      <p:sp>
        <p:nvSpPr>
          <p:cNvPr id="8" name="Text 6"/>
          <p:cNvSpPr/>
          <p:nvPr/>
        </p:nvSpPr>
        <p:spPr>
          <a:xfrm>
            <a:off x="768096" y="2715768"/>
            <a:ext cx="230428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Agentforce ARR (Q1 FY27 8-K)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3401568" y="1965960"/>
            <a:ext cx="2670048" cy="1371600"/>
          </a:xfrm>
          <a:prstGeom prst="roundRect">
            <a:avLst>
              <a:gd name="adj" fmla="val 4667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3602736" y="2130552"/>
            <a:ext cx="23042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C462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+205%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3602736" y="2715768"/>
            <a:ext cx="230428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year-over-year ARR growth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6236208" y="1965960"/>
            <a:ext cx="2670048" cy="1371600"/>
          </a:xfrm>
          <a:prstGeom prst="roundRect">
            <a:avLst>
              <a:gd name="adj" fmla="val 4667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6437376" y="2130552"/>
            <a:ext cx="23042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633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29,000+</a:t>
            </a:r>
            <a:endParaRPr lang="en-US" sz="2600" dirty="0"/>
          </a:p>
        </p:txBody>
      </p:sp>
      <p:sp>
        <p:nvSpPr>
          <p:cNvPr id="14" name="Text 12"/>
          <p:cNvSpPr/>
          <p:nvPr/>
        </p:nvSpPr>
        <p:spPr>
          <a:xfrm>
            <a:off x="6437376" y="2715768"/>
            <a:ext cx="230428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Agentforce deals closed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9070848" y="1965960"/>
            <a:ext cx="2670048" cy="1371600"/>
          </a:xfrm>
          <a:prstGeom prst="roundRect">
            <a:avLst>
              <a:gd name="adj" fmla="val 4667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9272016" y="2130552"/>
            <a:ext cx="230428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633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3.8B</a:t>
            </a:r>
            <a:endParaRPr lang="en-US" sz="2600" dirty="0"/>
          </a:p>
        </p:txBody>
      </p:sp>
      <p:sp>
        <p:nvSpPr>
          <p:cNvPr id="17" name="Text 15"/>
          <p:cNvSpPr/>
          <p:nvPr/>
        </p:nvSpPr>
        <p:spPr>
          <a:xfrm>
            <a:off x="9272016" y="2715768"/>
            <a:ext cx="230428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553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Agentic Work Units, +111% Q/Q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566928" y="36118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it leads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603504" y="3950208"/>
            <a:ext cx="59436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04000"/>
              </a:lnSpc>
              <a:spcAft>
                <a:spcPts val="600"/>
              </a:spcAft>
              <a:buSzPct val="100000"/>
              <a:buChar char="•"/>
            </a:pPr>
            <a:r>
              <a:rPr lang="en-US" sz="113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CRM data moat plus Slack distribution puts agents inside the system of record sellers and service reps already use.</a:t>
            </a:r>
            <a:endParaRPr lang="en-US" sz="1130" dirty="0"/>
          </a:p>
          <a:p>
            <a:pPr marL="342900" indent="-342900">
              <a:lnSpc>
                <a:spcPct val="104000"/>
              </a:lnSpc>
              <a:spcAft>
                <a:spcPts val="600"/>
              </a:spcAft>
              <a:buSzPct val="100000"/>
              <a:buChar char="•"/>
            </a:pPr>
            <a:r>
              <a:rPr lang="en-US" sz="113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Aggressive Flex Credits consumption ($500 / 100,000 credits; ~$0.10 per action) plus a $2/conversation option.</a:t>
            </a:r>
            <a:endParaRPr lang="en-US" sz="1130" dirty="0"/>
          </a:p>
          <a:p>
            <a:pPr marL="342900" indent="-342900">
              <a:lnSpc>
                <a:spcPct val="104000"/>
              </a:lnSpc>
              <a:spcAft>
                <a:spcPts val="600"/>
              </a:spcAft>
              <a:buSzPct val="100000"/>
              <a:buChar char="•"/>
            </a:pPr>
            <a:r>
              <a:rPr lang="en-US" sz="113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ARR and deal counts come from an 8-K filing — the most rigorously sourced adoption story alongside Microsoft.</a:t>
            </a:r>
            <a:endParaRPr lang="en-US" sz="1130" dirty="0"/>
          </a:p>
          <a:p>
            <a:pPr marL="342900" indent="-342900">
              <a:lnSpc>
                <a:spcPct val="104000"/>
              </a:lnSpc>
              <a:buSzPct val="100000"/>
              <a:buChar char="•"/>
            </a:pPr>
            <a:r>
              <a:rPr lang="en-US" sz="1130" dirty="0">
                <a:solidFill>
                  <a:srgbClr val="3D4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Friction: pricing complexity and a Data Cloud dependency raise the cost of entry.</a:t>
            </a:r>
            <a:endParaRPr lang="en-US" sz="1130" dirty="0"/>
          </a:p>
        </p:txBody>
      </p:sp>
      <p:sp>
        <p:nvSpPr>
          <p:cNvPr id="20" name="Shape 18"/>
          <p:cNvSpPr/>
          <p:nvPr/>
        </p:nvSpPr>
        <p:spPr>
          <a:xfrm>
            <a:off x="7040880" y="3611880"/>
            <a:ext cx="4526280" cy="2331720"/>
          </a:xfrm>
          <a:prstGeom prst="roundRect">
            <a:avLst>
              <a:gd name="adj" fmla="val 2353"/>
            </a:avLst>
          </a:prstGeom>
          <a:solidFill>
            <a:srgbClr val="FFFFFF"/>
          </a:solidFill>
          <a:ln w="15240">
            <a:solidFill>
              <a:srgbClr val="DCE3EF"/>
            </a:solidFill>
            <a:prstDash val="solid"/>
          </a:ln>
          <a:effectLst>
            <a:outerShdw sx="100000" sy="100000" kx="0" ky="0" algn="bl" rotWithShape="0" blurRad="114300" dist="38100" dir="5400000">
              <a:srgbClr val="6E7E96">
                <a:alpha val="18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7040880" y="3611880"/>
            <a:ext cx="4526280" cy="384048"/>
          </a:xfrm>
          <a:prstGeom prst="rect">
            <a:avLst/>
          </a:prstGeom>
          <a:solidFill>
            <a:srgbClr val="00A1E0"/>
          </a:solidFill>
          <a:ln/>
        </p:spPr>
      </p:sp>
      <p:sp>
        <p:nvSpPr>
          <p:cNvPr id="22" name="Shape 20"/>
          <p:cNvSpPr/>
          <p:nvPr/>
        </p:nvSpPr>
        <p:spPr>
          <a:xfrm>
            <a:off x="7205472" y="3749040"/>
            <a:ext cx="109728" cy="109728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23" name="Text 21"/>
          <p:cNvSpPr/>
          <p:nvPr/>
        </p:nvSpPr>
        <p:spPr>
          <a:xfrm>
            <a:off x="7424928" y="3611880"/>
            <a:ext cx="39776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Agentforce — Agent Builder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7223760" y="4160520"/>
            <a:ext cx="4160520" cy="457200"/>
          </a:xfrm>
          <a:prstGeom prst="roundRect">
            <a:avLst>
              <a:gd name="adj" fmla="val 10000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7360920" y="4160520"/>
            <a:ext cx="3886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“Describe what this agent should do…”</a:t>
            </a:r>
            <a:endParaRPr lang="en-US" sz="1050" dirty="0"/>
          </a:p>
        </p:txBody>
      </p:sp>
      <p:sp>
        <p:nvSpPr>
          <p:cNvPr id="26" name="Shape 24"/>
          <p:cNvSpPr/>
          <p:nvPr/>
        </p:nvSpPr>
        <p:spPr>
          <a:xfrm>
            <a:off x="7223760" y="4782312"/>
            <a:ext cx="1264920" cy="50292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7780">
            <a:solidFill>
              <a:srgbClr val="2E5A9E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7223760" y="4782312"/>
            <a:ext cx="1264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2E5A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Trigger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8470392" y="4782312"/>
            <a:ext cx="2011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300" dirty="0"/>
          </a:p>
        </p:txBody>
      </p:sp>
      <p:sp>
        <p:nvSpPr>
          <p:cNvPr id="29" name="Shape 27"/>
          <p:cNvSpPr/>
          <p:nvPr/>
        </p:nvSpPr>
        <p:spPr>
          <a:xfrm>
            <a:off x="8671560" y="4782312"/>
            <a:ext cx="1264920" cy="50292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7780">
            <a:solidFill>
              <a:srgbClr val="00A1E0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8671560" y="4782312"/>
            <a:ext cx="1264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00A1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Knowledge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9918192" y="4782312"/>
            <a:ext cx="2011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300" dirty="0"/>
          </a:p>
        </p:txBody>
      </p:sp>
      <p:sp>
        <p:nvSpPr>
          <p:cNvPr id="32" name="Shape 30"/>
          <p:cNvSpPr/>
          <p:nvPr/>
        </p:nvSpPr>
        <p:spPr>
          <a:xfrm>
            <a:off x="10119360" y="4782312"/>
            <a:ext cx="1264920" cy="50292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7780">
            <a:solidFill>
              <a:srgbClr val="C4622C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0119360" y="4782312"/>
            <a:ext cx="1264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</a:t>
            </a:r>
            <a:endParaRPr lang="en-US" sz="1000" dirty="0"/>
          </a:p>
        </p:txBody>
      </p:sp>
      <p:sp>
        <p:nvSpPr>
          <p:cNvPr id="34" name="Shape 32"/>
          <p:cNvSpPr/>
          <p:nvPr/>
        </p:nvSpPr>
        <p:spPr>
          <a:xfrm>
            <a:off x="7223760" y="5458968"/>
            <a:ext cx="4160520" cy="347472"/>
          </a:xfrm>
          <a:prstGeom prst="roundRect">
            <a:avLst>
              <a:gd name="adj" fmla="val 13158"/>
            </a:avLst>
          </a:prstGeom>
          <a:solidFill>
            <a:srgbClr val="EAF1F9"/>
          </a:solidFill>
          <a:ln/>
        </p:spPr>
      </p:sp>
      <p:sp>
        <p:nvSpPr>
          <p:cNvPr id="35" name="Text 33"/>
          <p:cNvSpPr/>
          <p:nvPr/>
        </p:nvSpPr>
        <p:spPr>
          <a:xfrm>
            <a:off x="7360920" y="5458968"/>
            <a:ext cx="3977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1633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◉  Governed by the admin control plane — identity, permissions, cost &amp; audit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548640" y="6455664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spc="150" kern="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NO-CODE AGENT BUILDER MARKET  ·  INDEPENDENT ANALYSIS, MID-2026</a:t>
            </a:r>
            <a:endParaRPr lang="en-US" sz="750" dirty="0"/>
          </a:p>
        </p:txBody>
      </p:sp>
      <p:sp>
        <p:nvSpPr>
          <p:cNvPr id="37" name="Text 35"/>
          <p:cNvSpPr/>
          <p:nvPr/>
        </p:nvSpPr>
        <p:spPr>
          <a:xfrm>
            <a:off x="11155680" y="6455664"/>
            <a:ext cx="502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C4622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 SHAPERS  ·  DEEP DIVE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49808"/>
            <a:ext cx="109728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Google &amp; ServiceNow — the other two shapers</a:t>
            </a:r>
            <a:endParaRPr lang="en-US" sz="3300" dirty="0"/>
          </a:p>
        </p:txBody>
      </p:sp>
      <p:sp>
        <p:nvSpPr>
          <p:cNvPr id="4" name="Shape 2"/>
          <p:cNvSpPr/>
          <p:nvPr/>
        </p:nvSpPr>
        <p:spPr>
          <a:xfrm>
            <a:off x="566928" y="1828800"/>
            <a:ext cx="5486400" cy="4114800"/>
          </a:xfrm>
          <a:prstGeom prst="roundRect">
            <a:avLst>
              <a:gd name="adj" fmla="val 1778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66928" y="1828800"/>
            <a:ext cx="5486400" cy="91440"/>
          </a:xfrm>
          <a:prstGeom prst="rect">
            <a:avLst/>
          </a:prstGeom>
          <a:solidFill>
            <a:srgbClr val="4285F4"/>
          </a:solidFill>
          <a:ln/>
        </p:spPr>
      </p:sp>
      <p:sp>
        <p:nvSpPr>
          <p:cNvPr id="6" name="Shape 4"/>
          <p:cNvSpPr/>
          <p:nvPr/>
        </p:nvSpPr>
        <p:spPr>
          <a:xfrm>
            <a:off x="859536" y="2139696"/>
            <a:ext cx="310896" cy="310896"/>
          </a:xfrm>
          <a:prstGeom prst="rect">
            <a:avLst/>
          </a:prstGeom>
          <a:solidFill>
            <a:srgbClr val="4285F4"/>
          </a:solidFill>
          <a:ln/>
        </p:spPr>
      </p:sp>
      <p:sp>
        <p:nvSpPr>
          <p:cNvPr id="7" name="Text 5"/>
          <p:cNvSpPr/>
          <p:nvPr/>
        </p:nvSpPr>
        <p:spPr>
          <a:xfrm>
            <a:off x="1298448" y="2121408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Google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4361688" y="2103120"/>
            <a:ext cx="1463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500" b="1" dirty="0">
                <a:solidFill>
                  <a:srgbClr val="C462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8.0 / 8.5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859536" y="2578608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i="1" dirty="0">
                <a:solidFill>
                  <a:srgbClr val="4285F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Gemini Enterprise Agent Platform · Agent Designer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877824" y="3026664"/>
            <a:ext cx="109728" cy="109728"/>
          </a:xfrm>
          <a:prstGeom prst="rect">
            <a:avLst/>
          </a:prstGeom>
          <a:solidFill>
            <a:srgbClr val="4285F4"/>
          </a:solidFill>
          <a:ln/>
        </p:spPr>
      </p:sp>
      <p:sp>
        <p:nvSpPr>
          <p:cNvPr id="11" name="Text 9"/>
          <p:cNvSpPr/>
          <p:nvPr/>
        </p:nvSpPr>
        <p:spPr>
          <a:xfrm>
            <a:off x="1115568" y="2953512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Biggest platform move of 2026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1115568" y="3218688"/>
            <a:ext cx="4663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Rebranded Vertex AI to the Gemini Enterprise Agent Platform at Cloud Next '26 (Apr 22).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877824" y="3749040"/>
            <a:ext cx="109728" cy="109728"/>
          </a:xfrm>
          <a:prstGeom prst="rect">
            <a:avLst/>
          </a:prstGeom>
          <a:solidFill>
            <a:srgbClr val="4285F4"/>
          </a:solidFill>
          <a:ln/>
        </p:spPr>
      </p:sp>
      <p:sp>
        <p:nvSpPr>
          <p:cNvPr id="14" name="Text 12"/>
          <p:cNvSpPr/>
          <p:nvPr/>
        </p:nvSpPr>
        <p:spPr>
          <a:xfrm>
            <a:off x="1115568" y="3675888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No-code for business users</a:t>
            </a: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1115568" y="3941064"/>
            <a:ext cx="4663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 Designer ships inside the Gemini Enterprise app; 200+ models including Anthropic's Claude.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877824" y="4471416"/>
            <a:ext cx="109728" cy="109728"/>
          </a:xfrm>
          <a:prstGeom prst="rect">
            <a:avLst/>
          </a:prstGeom>
          <a:solidFill>
            <a:srgbClr val="4285F4"/>
          </a:solidFill>
          <a:ln/>
        </p:spPr>
      </p:sp>
      <p:sp>
        <p:nvSpPr>
          <p:cNvPr id="17" name="Text 15"/>
          <p:cNvSpPr/>
          <p:nvPr/>
        </p:nvSpPr>
        <p:spPr>
          <a:xfrm>
            <a:off x="1115568" y="4398264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&amp; funded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1115568" y="4663440"/>
            <a:ext cx="4663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Production A2A protocol, Workspace distribution, and a $750M partner fund.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877824" y="5193792"/>
            <a:ext cx="109728" cy="109728"/>
          </a:xfrm>
          <a:prstGeom prst="rect">
            <a:avLst/>
          </a:prstGeom>
          <a:solidFill>
            <a:srgbClr val="4285F4"/>
          </a:solidFill>
          <a:ln/>
        </p:spPr>
      </p:sp>
      <p:sp>
        <p:nvSpPr>
          <p:cNvPr id="20" name="Text 18"/>
          <p:cNvSpPr/>
          <p:nvPr/>
        </p:nvSpPr>
        <p:spPr>
          <a:xfrm>
            <a:off x="1115568" y="512064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caveat</a:t>
            </a:r>
            <a:endParaRPr lang="en-US" sz="1150" dirty="0"/>
          </a:p>
        </p:txBody>
      </p:sp>
      <p:sp>
        <p:nvSpPr>
          <p:cNvPr id="21" name="Text 19"/>
          <p:cNvSpPr/>
          <p:nvPr/>
        </p:nvSpPr>
        <p:spPr>
          <a:xfrm>
            <a:off x="1115568" y="5385816"/>
            <a:ext cx="4663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Frontier-model pace tops disruption; business-user execution is younger than Microsoft's.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6281928" y="1828800"/>
            <a:ext cx="5486400" cy="4114800"/>
          </a:xfrm>
          <a:prstGeom prst="roundRect">
            <a:avLst>
              <a:gd name="adj" fmla="val 1778"/>
            </a:avLst>
          </a:prstGeom>
          <a:solidFill>
            <a:srgbClr val="F3F6FB"/>
          </a:solidFill>
          <a:ln w="12700">
            <a:solidFill>
              <a:srgbClr val="DCE3EF"/>
            </a:solidFill>
            <a:prstDash val="solid"/>
          </a:ln>
          <a:effectLst>
            <a:outerShdw sx="100000" sy="100000" kx="0" ky="0" algn="bl" rotWithShape="0" blurRad="88900" dist="25400" dir="5400000">
              <a:srgbClr val="8595AD">
                <a:alpha val="13000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6281928" y="1828800"/>
            <a:ext cx="5486400" cy="91440"/>
          </a:xfrm>
          <a:prstGeom prst="rect">
            <a:avLst/>
          </a:prstGeom>
          <a:solidFill>
            <a:srgbClr val="2E8B57"/>
          </a:solidFill>
          <a:ln/>
        </p:spPr>
      </p:sp>
      <p:sp>
        <p:nvSpPr>
          <p:cNvPr id="24" name="Shape 22"/>
          <p:cNvSpPr/>
          <p:nvPr/>
        </p:nvSpPr>
        <p:spPr>
          <a:xfrm>
            <a:off x="6574536" y="2139696"/>
            <a:ext cx="310896" cy="310896"/>
          </a:xfrm>
          <a:prstGeom prst="rect">
            <a:avLst/>
          </a:prstGeom>
          <a:solidFill>
            <a:srgbClr val="2E8B57"/>
          </a:solidFill>
          <a:ln/>
        </p:spPr>
      </p:sp>
      <p:sp>
        <p:nvSpPr>
          <p:cNvPr id="25" name="Text 23"/>
          <p:cNvSpPr/>
          <p:nvPr/>
        </p:nvSpPr>
        <p:spPr>
          <a:xfrm>
            <a:off x="7013448" y="2121408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3284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ServiceNow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10076688" y="2103120"/>
            <a:ext cx="1463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500" b="1" dirty="0">
                <a:solidFill>
                  <a:srgbClr val="C462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8.5 / 7.5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6574536" y="2578608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i="1" dirty="0">
                <a:solidFill>
                  <a:srgbClr val="2E8B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Now Assist · AI Agent Studio · Otto</a:t>
            </a:r>
            <a:endParaRPr lang="en-US" sz="1050" dirty="0"/>
          </a:p>
        </p:txBody>
      </p:sp>
      <p:sp>
        <p:nvSpPr>
          <p:cNvPr id="28" name="Shape 26"/>
          <p:cNvSpPr/>
          <p:nvPr/>
        </p:nvSpPr>
        <p:spPr>
          <a:xfrm>
            <a:off x="6592824" y="3026664"/>
            <a:ext cx="109728" cy="109728"/>
          </a:xfrm>
          <a:prstGeom prst="rect">
            <a:avLst/>
          </a:prstGeom>
          <a:solidFill>
            <a:srgbClr val="2E8B57"/>
          </a:solidFill>
          <a:ln/>
        </p:spPr>
      </p:sp>
      <p:sp>
        <p:nvSpPr>
          <p:cNvPr id="29" name="Text 27"/>
          <p:cNvSpPr/>
          <p:nvPr/>
        </p:nvSpPr>
        <p:spPr>
          <a:xfrm>
            <a:off x="6830568" y="2953512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control-tower narrative</a:t>
            </a:r>
            <a:endParaRPr lang="en-US" sz="1150" dirty="0"/>
          </a:p>
        </p:txBody>
      </p:sp>
      <p:sp>
        <p:nvSpPr>
          <p:cNvPr id="30" name="Text 28"/>
          <p:cNvSpPr/>
          <p:nvPr/>
        </p:nvSpPr>
        <p:spPr>
          <a:xfrm>
            <a:off x="6830568" y="3218688"/>
            <a:ext cx="4663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Now Assist tracking toward $1.5B 2026 ACV, up from a prior $1B target.</a:t>
            </a:r>
            <a:endParaRPr lang="en-US" sz="1000" dirty="0"/>
          </a:p>
        </p:txBody>
      </p:sp>
      <p:sp>
        <p:nvSpPr>
          <p:cNvPr id="31" name="Shape 29"/>
          <p:cNvSpPr/>
          <p:nvPr/>
        </p:nvSpPr>
        <p:spPr>
          <a:xfrm>
            <a:off x="6592824" y="3749040"/>
            <a:ext cx="109728" cy="109728"/>
          </a:xfrm>
          <a:prstGeom prst="rect">
            <a:avLst/>
          </a:prstGeom>
          <a:solidFill>
            <a:srgbClr val="2E8B57"/>
          </a:solidFill>
          <a:ln/>
        </p:spPr>
      </p:sp>
      <p:sp>
        <p:nvSpPr>
          <p:cNvPr id="32" name="Text 30"/>
          <p:cNvSpPr/>
          <p:nvPr/>
        </p:nvSpPr>
        <p:spPr>
          <a:xfrm>
            <a:off x="6830568" y="3675888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conversational front door</a:t>
            </a:r>
            <a:endParaRPr lang="en-US" sz="1150" dirty="0"/>
          </a:p>
        </p:txBody>
      </p:sp>
      <p:sp>
        <p:nvSpPr>
          <p:cNvPr id="33" name="Text 31"/>
          <p:cNvSpPr/>
          <p:nvPr/>
        </p:nvSpPr>
        <p:spPr>
          <a:xfrm>
            <a:off x="6830568" y="3941064"/>
            <a:ext cx="4663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Closed the $2.85B Moveworks acquisition (Dec 15, 2025); rebranded the combined stack as Otto.</a:t>
            </a:r>
            <a:endParaRPr lang="en-US" sz="1000" dirty="0"/>
          </a:p>
        </p:txBody>
      </p:sp>
      <p:sp>
        <p:nvSpPr>
          <p:cNvPr id="34" name="Shape 32"/>
          <p:cNvSpPr/>
          <p:nvPr/>
        </p:nvSpPr>
        <p:spPr>
          <a:xfrm>
            <a:off x="6592824" y="4471416"/>
            <a:ext cx="109728" cy="109728"/>
          </a:xfrm>
          <a:prstGeom prst="rect">
            <a:avLst/>
          </a:prstGeom>
          <a:solidFill>
            <a:srgbClr val="2E8B57"/>
          </a:solidFill>
          <a:ln/>
        </p:spPr>
      </p:sp>
      <p:sp>
        <p:nvSpPr>
          <p:cNvPr id="35" name="Text 33"/>
          <p:cNvSpPr/>
          <p:nvPr/>
        </p:nvSpPr>
        <p:spPr>
          <a:xfrm>
            <a:off x="6830568" y="4398264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Governed by design</a:t>
            </a:r>
            <a:endParaRPr lang="en-US" sz="1150" dirty="0"/>
          </a:p>
        </p:txBody>
      </p:sp>
      <p:sp>
        <p:nvSpPr>
          <p:cNvPr id="36" name="Text 34"/>
          <p:cNvSpPr/>
          <p:nvPr/>
        </p:nvSpPr>
        <p:spPr>
          <a:xfrm>
            <a:off x="6830568" y="4663440"/>
            <a:ext cx="4663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Control Tower governs the estate; natural-language building in AI Agent Studio.</a:t>
            </a:r>
            <a:endParaRPr lang="en-US" sz="1000" dirty="0"/>
          </a:p>
        </p:txBody>
      </p:sp>
      <p:sp>
        <p:nvSpPr>
          <p:cNvPr id="37" name="Shape 35"/>
          <p:cNvSpPr/>
          <p:nvPr/>
        </p:nvSpPr>
        <p:spPr>
          <a:xfrm>
            <a:off x="6592824" y="5193792"/>
            <a:ext cx="109728" cy="109728"/>
          </a:xfrm>
          <a:prstGeom prst="rect">
            <a:avLst/>
          </a:prstGeom>
          <a:solidFill>
            <a:srgbClr val="2E8B57"/>
          </a:solidFill>
          <a:ln/>
        </p:spPr>
      </p:sp>
      <p:sp>
        <p:nvSpPr>
          <p:cNvPr id="38" name="Text 36"/>
          <p:cNvSpPr/>
          <p:nvPr/>
        </p:nvSpPr>
        <p:spPr>
          <a:xfrm>
            <a:off x="6830568" y="512064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328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caveat</a:t>
            </a:r>
            <a:endParaRPr lang="en-US" sz="1150" dirty="0"/>
          </a:p>
        </p:txBody>
      </p:sp>
      <p:sp>
        <p:nvSpPr>
          <p:cNvPr id="39" name="Text 37"/>
          <p:cNvSpPr/>
          <p:nvPr/>
        </p:nvSpPr>
        <p:spPr>
          <a:xfrm>
            <a:off x="6830568" y="5385816"/>
            <a:ext cx="4663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6546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Workflow-centric and extremely sticky in IT/HR/CS — but bounded to that gravity.</a:t>
            </a:r>
            <a:endParaRPr lang="en-US" sz="1000" dirty="0"/>
          </a:p>
        </p:txBody>
      </p:sp>
      <p:sp>
        <p:nvSpPr>
          <p:cNvPr id="40" name="Text 38"/>
          <p:cNvSpPr/>
          <p:nvPr/>
        </p:nvSpPr>
        <p:spPr>
          <a:xfrm>
            <a:off x="548640" y="6455664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spc="150" kern="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NO-CODE AGENT BUILDER MARKET  ·  INDEPENDENT ANALYSIS, MID-2026</a:t>
            </a:r>
            <a:endParaRPr lang="en-US" sz="750" dirty="0"/>
          </a:p>
        </p:txBody>
      </p:sp>
      <p:sp>
        <p:nvSpPr>
          <p:cNvPr id="41" name="Text 39"/>
          <p:cNvSpPr/>
          <p:nvPr/>
        </p:nvSpPr>
        <p:spPr>
          <a:xfrm>
            <a:off x="11155680" y="6455664"/>
            <a:ext cx="502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7A9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No-Code Agent Builder Market — Mid-2026 Analysis</dc:title>
  <dc:subject>PptxGenJS Presentation</dc:subject>
  <dc:creator>Jukka Niiranen</dc:creator>
  <cp:lastModifiedBy>Jukka Niiranen</cp:lastModifiedBy>
  <cp:revision>1</cp:revision>
  <dcterms:created xsi:type="dcterms:W3CDTF">2026-06-10T06:01:43Z</dcterms:created>
  <dcterms:modified xsi:type="dcterms:W3CDTF">2026-06-10T06:01:43Z</dcterms:modified>
</cp:coreProperties>
</file>